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4" r:id="rId1"/>
  </p:sldMasterIdLst>
  <p:notesMasterIdLst>
    <p:notesMasterId r:id="rId33"/>
  </p:notesMasterIdLst>
  <p:handoutMasterIdLst>
    <p:handoutMasterId r:id="rId34"/>
  </p:handoutMasterIdLst>
  <p:sldIdLst>
    <p:sldId id="264" r:id="rId2"/>
    <p:sldId id="355" r:id="rId3"/>
    <p:sldId id="414" r:id="rId4"/>
    <p:sldId id="410" r:id="rId5"/>
    <p:sldId id="409" r:id="rId6"/>
    <p:sldId id="397" r:id="rId7"/>
    <p:sldId id="411" r:id="rId8"/>
    <p:sldId id="407" r:id="rId9"/>
    <p:sldId id="404" r:id="rId10"/>
    <p:sldId id="362" r:id="rId11"/>
    <p:sldId id="394" r:id="rId12"/>
    <p:sldId id="339" r:id="rId13"/>
    <p:sldId id="373" r:id="rId14"/>
    <p:sldId id="335" r:id="rId15"/>
    <p:sldId id="374" r:id="rId16"/>
    <p:sldId id="318" r:id="rId17"/>
    <p:sldId id="336" r:id="rId18"/>
    <p:sldId id="383" r:id="rId19"/>
    <p:sldId id="398" r:id="rId20"/>
    <p:sldId id="326" r:id="rId21"/>
    <p:sldId id="368" r:id="rId22"/>
    <p:sldId id="344" r:id="rId23"/>
    <p:sldId id="400" r:id="rId24"/>
    <p:sldId id="412" r:id="rId25"/>
    <p:sldId id="392" r:id="rId26"/>
    <p:sldId id="386" r:id="rId27"/>
    <p:sldId id="353" r:id="rId28"/>
    <p:sldId id="393" r:id="rId29"/>
    <p:sldId id="369" r:id="rId30"/>
    <p:sldId id="413" r:id="rId31"/>
    <p:sldId id="415" r:id="rId32"/>
  </p:sldIdLst>
  <p:sldSz cx="9144000" cy="6858000" type="screen4x3"/>
  <p:notesSz cx="6858000" cy="9180513"/>
  <p:defaultTextStyle>
    <a:defPPr>
      <a:defRPr lang="en-US"/>
    </a:defPPr>
    <a:lvl1pPr algn="l" rtl="0" eaLnBrk="0" fontAlgn="base" hangingPunct="0">
      <a:spcBef>
        <a:spcPct val="0"/>
      </a:spcBef>
      <a:spcAft>
        <a:spcPct val="0"/>
      </a:spcAft>
      <a:defRPr kern="1200">
        <a:solidFill>
          <a:schemeClr val="tx1"/>
        </a:solidFill>
        <a:latin typeface="Symantec Sans" pitchFamily="-112" charset="0"/>
        <a:ea typeface="+mn-ea"/>
        <a:cs typeface="+mn-cs"/>
      </a:defRPr>
    </a:lvl1pPr>
    <a:lvl2pPr marL="457200" algn="l" rtl="0" eaLnBrk="0" fontAlgn="base" hangingPunct="0">
      <a:spcBef>
        <a:spcPct val="0"/>
      </a:spcBef>
      <a:spcAft>
        <a:spcPct val="0"/>
      </a:spcAft>
      <a:defRPr kern="1200">
        <a:solidFill>
          <a:schemeClr val="tx1"/>
        </a:solidFill>
        <a:latin typeface="Symantec Sans" pitchFamily="-112" charset="0"/>
        <a:ea typeface="+mn-ea"/>
        <a:cs typeface="+mn-cs"/>
      </a:defRPr>
    </a:lvl2pPr>
    <a:lvl3pPr marL="914400" algn="l" rtl="0" eaLnBrk="0" fontAlgn="base" hangingPunct="0">
      <a:spcBef>
        <a:spcPct val="0"/>
      </a:spcBef>
      <a:spcAft>
        <a:spcPct val="0"/>
      </a:spcAft>
      <a:defRPr kern="1200">
        <a:solidFill>
          <a:schemeClr val="tx1"/>
        </a:solidFill>
        <a:latin typeface="Symantec Sans" pitchFamily="-112" charset="0"/>
        <a:ea typeface="+mn-ea"/>
        <a:cs typeface="+mn-cs"/>
      </a:defRPr>
    </a:lvl3pPr>
    <a:lvl4pPr marL="1371600" algn="l" rtl="0" eaLnBrk="0" fontAlgn="base" hangingPunct="0">
      <a:spcBef>
        <a:spcPct val="0"/>
      </a:spcBef>
      <a:spcAft>
        <a:spcPct val="0"/>
      </a:spcAft>
      <a:defRPr kern="1200">
        <a:solidFill>
          <a:schemeClr val="tx1"/>
        </a:solidFill>
        <a:latin typeface="Symantec Sans" pitchFamily="-112" charset="0"/>
        <a:ea typeface="+mn-ea"/>
        <a:cs typeface="+mn-cs"/>
      </a:defRPr>
    </a:lvl4pPr>
    <a:lvl5pPr marL="1828800" algn="l" rtl="0" eaLnBrk="0" fontAlgn="base" hangingPunct="0">
      <a:spcBef>
        <a:spcPct val="0"/>
      </a:spcBef>
      <a:spcAft>
        <a:spcPct val="0"/>
      </a:spcAft>
      <a:defRPr kern="1200">
        <a:solidFill>
          <a:schemeClr val="tx1"/>
        </a:solidFill>
        <a:latin typeface="Symantec Sans" pitchFamily="-112" charset="0"/>
        <a:ea typeface="+mn-ea"/>
        <a:cs typeface="+mn-cs"/>
      </a:defRPr>
    </a:lvl5pPr>
    <a:lvl6pPr marL="2286000" algn="l" defTabSz="914400" rtl="0" eaLnBrk="1" latinLnBrk="0" hangingPunct="1">
      <a:defRPr kern="1200">
        <a:solidFill>
          <a:schemeClr val="tx1"/>
        </a:solidFill>
        <a:latin typeface="Symantec Sans" pitchFamily="-112" charset="0"/>
        <a:ea typeface="+mn-ea"/>
        <a:cs typeface="+mn-cs"/>
      </a:defRPr>
    </a:lvl6pPr>
    <a:lvl7pPr marL="2743200" algn="l" defTabSz="914400" rtl="0" eaLnBrk="1" latinLnBrk="0" hangingPunct="1">
      <a:defRPr kern="1200">
        <a:solidFill>
          <a:schemeClr val="tx1"/>
        </a:solidFill>
        <a:latin typeface="Symantec Sans" pitchFamily="-112" charset="0"/>
        <a:ea typeface="+mn-ea"/>
        <a:cs typeface="+mn-cs"/>
      </a:defRPr>
    </a:lvl7pPr>
    <a:lvl8pPr marL="3200400" algn="l" defTabSz="914400" rtl="0" eaLnBrk="1" latinLnBrk="0" hangingPunct="1">
      <a:defRPr kern="1200">
        <a:solidFill>
          <a:schemeClr val="tx1"/>
        </a:solidFill>
        <a:latin typeface="Symantec Sans" pitchFamily="-112" charset="0"/>
        <a:ea typeface="+mn-ea"/>
        <a:cs typeface="+mn-cs"/>
      </a:defRPr>
    </a:lvl8pPr>
    <a:lvl9pPr marL="3657600" algn="l" defTabSz="914400" rtl="0" eaLnBrk="1" latinLnBrk="0" hangingPunct="1">
      <a:defRPr kern="1200">
        <a:solidFill>
          <a:schemeClr val="tx1"/>
        </a:solidFill>
        <a:latin typeface="Symantec Sans" pitchFamily="-112"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7100"/>
    <a:srgbClr val="F5AE2F"/>
    <a:srgbClr val="0C3C74"/>
    <a:srgbClr val="557BBE"/>
    <a:srgbClr val="6A507A"/>
    <a:srgbClr val="6C6CAD"/>
    <a:srgbClr val="D61C12"/>
    <a:srgbClr val="E5211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456" autoAdjust="0"/>
    <p:restoredTop sz="88723" autoAdjust="0"/>
  </p:normalViewPr>
  <p:slideViewPr>
    <p:cSldViewPr snapToGrid="0">
      <p:cViewPr>
        <p:scale>
          <a:sx n="100" d="100"/>
          <a:sy n="100" d="100"/>
        </p:scale>
        <p:origin x="66" y="-72"/>
      </p:cViewPr>
      <p:guideLst>
        <p:guide orient="horz" pos="1008"/>
        <p:guide orient="horz" pos="1208"/>
        <p:guide orient="horz" pos="2744"/>
        <p:guide orient="horz" pos="4256"/>
        <p:guide pos="496"/>
        <p:guide pos="1056"/>
        <p:guide pos="3176"/>
        <p:guide pos="5584"/>
      </p:guideLst>
    </p:cSldViewPr>
  </p:slideViewPr>
  <p:outlineViewPr>
    <p:cViewPr>
      <p:scale>
        <a:sx n="33" d="100"/>
        <a:sy n="33" d="100"/>
      </p:scale>
      <p:origin x="0" y="0"/>
    </p:cViewPr>
    <p:sldLst>
      <p:sld r:id="rId1" collapse="1"/>
      <p:sld r:id="rId2" collapse="1"/>
      <p:sld r:id="rId3" collapse="1"/>
      <p:sld r:id="rId4" collapse="1"/>
      <p:sld r:id="rId5"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102" d="100"/>
          <a:sy n="102" d="100"/>
        </p:scale>
        <p:origin x="-2448" y="-120"/>
      </p:cViewPr>
      <p:guideLst>
        <p:guide orient="horz" pos="2891"/>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_rels/viewProps.xml.rels><?xml version="1.0" encoding="UTF-8" standalone="yes"?>
<Relationships xmlns="http://schemas.openxmlformats.org/package/2006/relationships"><Relationship Id="rId3" Type="http://schemas.openxmlformats.org/officeDocument/2006/relationships/slide" Target="slides/slide8.xml"/><Relationship Id="rId2" Type="http://schemas.openxmlformats.org/officeDocument/2006/relationships/slide" Target="slides/slide7.xml"/><Relationship Id="rId1" Type="http://schemas.openxmlformats.org/officeDocument/2006/relationships/slide" Target="slides/slide1.xml"/><Relationship Id="rId5" Type="http://schemas.openxmlformats.org/officeDocument/2006/relationships/slide" Target="slides/slide24.xml"/><Relationship Id="rId4"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9330" name="Rectangle 2"/>
          <p:cNvSpPr>
            <a:spLocks noGrp="1" noChangeArrowheads="1"/>
          </p:cNvSpPr>
          <p:nvPr>
            <p:ph type="hdr" sz="quarter"/>
          </p:nvPr>
        </p:nvSpPr>
        <p:spPr bwMode="auto">
          <a:xfrm>
            <a:off x="0" y="0"/>
            <a:ext cx="2971800" cy="458788"/>
          </a:xfrm>
          <a:prstGeom prst="rect">
            <a:avLst/>
          </a:prstGeom>
          <a:noFill/>
          <a:ln w="9525">
            <a:noFill/>
            <a:miter lim="800000"/>
            <a:headEnd/>
            <a:tailEnd/>
          </a:ln>
          <a:effectLst/>
        </p:spPr>
        <p:txBody>
          <a:bodyPr vert="horz" wrap="square" lIns="91854" tIns="45927" rIns="91854" bIns="45927" numCol="1" anchor="t" anchorCtr="0" compatLnSpc="1">
            <a:prstTxWarp prst="textNoShape">
              <a:avLst/>
            </a:prstTxWarp>
          </a:bodyPr>
          <a:lstStyle>
            <a:lvl1pPr defTabSz="919163">
              <a:defRPr sz="1200" smtClean="0">
                <a:latin typeface="Arial" charset="0"/>
              </a:defRPr>
            </a:lvl1pPr>
          </a:lstStyle>
          <a:p>
            <a:pPr>
              <a:defRPr/>
            </a:pPr>
            <a:endParaRPr lang="en-US"/>
          </a:p>
        </p:txBody>
      </p:sp>
      <p:sp>
        <p:nvSpPr>
          <p:cNvPr id="99331" name="Rectangle 3"/>
          <p:cNvSpPr>
            <a:spLocks noGrp="1" noChangeArrowheads="1"/>
          </p:cNvSpPr>
          <p:nvPr>
            <p:ph type="dt" sz="quarter" idx="1"/>
          </p:nvPr>
        </p:nvSpPr>
        <p:spPr bwMode="auto">
          <a:xfrm>
            <a:off x="3886200" y="0"/>
            <a:ext cx="2971800" cy="458788"/>
          </a:xfrm>
          <a:prstGeom prst="rect">
            <a:avLst/>
          </a:prstGeom>
          <a:noFill/>
          <a:ln w="9525">
            <a:noFill/>
            <a:miter lim="800000"/>
            <a:headEnd/>
            <a:tailEnd/>
          </a:ln>
          <a:effectLst/>
        </p:spPr>
        <p:txBody>
          <a:bodyPr vert="horz" wrap="square" lIns="91854" tIns="45927" rIns="91854" bIns="45927" numCol="1" anchor="t" anchorCtr="0" compatLnSpc="1">
            <a:prstTxWarp prst="textNoShape">
              <a:avLst/>
            </a:prstTxWarp>
          </a:bodyPr>
          <a:lstStyle>
            <a:lvl1pPr algn="r" defTabSz="919163">
              <a:defRPr sz="1200" smtClean="0">
                <a:latin typeface="Arial" charset="0"/>
              </a:defRPr>
            </a:lvl1pPr>
          </a:lstStyle>
          <a:p>
            <a:pPr>
              <a:defRPr/>
            </a:pPr>
            <a:endParaRPr lang="en-US"/>
          </a:p>
        </p:txBody>
      </p:sp>
      <p:sp>
        <p:nvSpPr>
          <p:cNvPr id="99332" name="Rectangle 4"/>
          <p:cNvSpPr>
            <a:spLocks noGrp="1" noChangeArrowheads="1"/>
          </p:cNvSpPr>
          <p:nvPr>
            <p:ph type="ftr" sz="quarter" idx="2"/>
          </p:nvPr>
        </p:nvSpPr>
        <p:spPr bwMode="auto">
          <a:xfrm>
            <a:off x="0" y="8721725"/>
            <a:ext cx="2971800" cy="458788"/>
          </a:xfrm>
          <a:prstGeom prst="rect">
            <a:avLst/>
          </a:prstGeom>
          <a:noFill/>
          <a:ln w="9525">
            <a:noFill/>
            <a:miter lim="800000"/>
            <a:headEnd/>
            <a:tailEnd/>
          </a:ln>
          <a:effectLst/>
        </p:spPr>
        <p:txBody>
          <a:bodyPr vert="horz" wrap="square" lIns="91854" tIns="45927" rIns="91854" bIns="45927" numCol="1" anchor="b" anchorCtr="0" compatLnSpc="1">
            <a:prstTxWarp prst="textNoShape">
              <a:avLst/>
            </a:prstTxWarp>
          </a:bodyPr>
          <a:lstStyle>
            <a:lvl1pPr defTabSz="919163">
              <a:defRPr sz="1200" smtClean="0">
                <a:latin typeface="Arial" charset="0"/>
              </a:defRPr>
            </a:lvl1pPr>
          </a:lstStyle>
          <a:p>
            <a:pPr>
              <a:defRPr/>
            </a:pPr>
            <a:endParaRPr lang="en-US"/>
          </a:p>
        </p:txBody>
      </p:sp>
      <p:sp>
        <p:nvSpPr>
          <p:cNvPr id="99333" name="Rectangle 5"/>
          <p:cNvSpPr>
            <a:spLocks noGrp="1" noChangeArrowheads="1"/>
          </p:cNvSpPr>
          <p:nvPr>
            <p:ph type="sldNum" sz="quarter" idx="3"/>
          </p:nvPr>
        </p:nvSpPr>
        <p:spPr bwMode="auto">
          <a:xfrm>
            <a:off x="3886200" y="8721725"/>
            <a:ext cx="2971800" cy="458788"/>
          </a:xfrm>
          <a:prstGeom prst="rect">
            <a:avLst/>
          </a:prstGeom>
          <a:noFill/>
          <a:ln w="9525">
            <a:noFill/>
            <a:miter lim="800000"/>
            <a:headEnd/>
            <a:tailEnd/>
          </a:ln>
          <a:effectLst/>
        </p:spPr>
        <p:txBody>
          <a:bodyPr vert="horz" wrap="square" lIns="91854" tIns="45927" rIns="91854" bIns="45927" numCol="1" anchor="b" anchorCtr="0" compatLnSpc="1">
            <a:prstTxWarp prst="textNoShape">
              <a:avLst/>
            </a:prstTxWarp>
          </a:bodyPr>
          <a:lstStyle>
            <a:lvl1pPr algn="r" defTabSz="919163">
              <a:defRPr sz="1200" smtClean="0">
                <a:latin typeface="Arial" charset="0"/>
              </a:defRPr>
            </a:lvl1pPr>
          </a:lstStyle>
          <a:p>
            <a:pPr>
              <a:defRPr/>
            </a:pPr>
            <a:fld id="{DEB99A3E-ABAB-47D4-9D53-46E1E3A00883}"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8788"/>
          </a:xfrm>
          <a:prstGeom prst="rect">
            <a:avLst/>
          </a:prstGeom>
          <a:noFill/>
          <a:ln w="9525">
            <a:noFill/>
            <a:miter lim="800000"/>
            <a:headEnd/>
            <a:tailEnd/>
          </a:ln>
          <a:effectLst/>
        </p:spPr>
        <p:txBody>
          <a:bodyPr vert="horz" wrap="square" lIns="91854" tIns="45927" rIns="91854" bIns="45927" numCol="1" anchor="t" anchorCtr="0" compatLnSpc="1">
            <a:prstTxWarp prst="textNoShape">
              <a:avLst/>
            </a:prstTxWarp>
          </a:bodyPr>
          <a:lstStyle>
            <a:lvl1pPr defTabSz="919163">
              <a:defRPr sz="1200" smtClean="0">
                <a:latin typeface="TradeGothic-BoldTwo" charset="0"/>
              </a:defRPr>
            </a:lvl1pPr>
          </a:lstStyle>
          <a:p>
            <a:pPr>
              <a:defRPr/>
            </a:pPr>
            <a:endParaRPr lang="en-US"/>
          </a:p>
        </p:txBody>
      </p:sp>
      <p:sp>
        <p:nvSpPr>
          <p:cNvPr id="6147" name="Rectangle 3"/>
          <p:cNvSpPr>
            <a:spLocks noGrp="1" noChangeArrowheads="1"/>
          </p:cNvSpPr>
          <p:nvPr>
            <p:ph type="dt" idx="1"/>
          </p:nvPr>
        </p:nvSpPr>
        <p:spPr bwMode="auto">
          <a:xfrm>
            <a:off x="3886200" y="0"/>
            <a:ext cx="2971800" cy="458788"/>
          </a:xfrm>
          <a:prstGeom prst="rect">
            <a:avLst/>
          </a:prstGeom>
          <a:noFill/>
          <a:ln w="9525">
            <a:noFill/>
            <a:miter lim="800000"/>
            <a:headEnd/>
            <a:tailEnd/>
          </a:ln>
          <a:effectLst/>
        </p:spPr>
        <p:txBody>
          <a:bodyPr vert="horz" wrap="square" lIns="91854" tIns="45927" rIns="91854" bIns="45927" numCol="1" anchor="t" anchorCtr="0" compatLnSpc="1">
            <a:prstTxWarp prst="textNoShape">
              <a:avLst/>
            </a:prstTxWarp>
          </a:bodyPr>
          <a:lstStyle>
            <a:lvl1pPr algn="r" defTabSz="919163">
              <a:defRPr sz="1200" smtClean="0">
                <a:latin typeface="TradeGothic-BoldTwo" charset="0"/>
              </a:defRPr>
            </a:lvl1pPr>
          </a:lstStyle>
          <a:p>
            <a:pPr>
              <a:defRPr/>
            </a:pPr>
            <a:endParaRPr lang="en-US"/>
          </a:p>
        </p:txBody>
      </p:sp>
      <p:sp>
        <p:nvSpPr>
          <p:cNvPr id="34820" name="Rectangle 4"/>
          <p:cNvSpPr>
            <a:spLocks noChangeArrowheads="1" noTextEdit="1"/>
          </p:cNvSpPr>
          <p:nvPr>
            <p:ph type="sldImg" idx="2"/>
          </p:nvPr>
        </p:nvSpPr>
        <p:spPr bwMode="auto">
          <a:xfrm>
            <a:off x="1135063" y="688975"/>
            <a:ext cx="4589462" cy="3441700"/>
          </a:xfrm>
          <a:prstGeom prst="rect">
            <a:avLst/>
          </a:prstGeom>
          <a:noFill/>
          <a:ln w="9525">
            <a:solidFill>
              <a:srgbClr val="000000"/>
            </a:solidFill>
            <a:miter lim="800000"/>
            <a:headEnd/>
            <a:tailEnd/>
          </a:ln>
        </p:spPr>
      </p:sp>
      <p:sp>
        <p:nvSpPr>
          <p:cNvPr id="6149" name="Rectangle 5"/>
          <p:cNvSpPr>
            <a:spLocks noGrp="1" noChangeArrowheads="1"/>
          </p:cNvSpPr>
          <p:nvPr>
            <p:ph type="body" sz="quarter" idx="3"/>
          </p:nvPr>
        </p:nvSpPr>
        <p:spPr bwMode="auto">
          <a:xfrm>
            <a:off x="912813" y="4360863"/>
            <a:ext cx="5032375" cy="4130675"/>
          </a:xfrm>
          <a:prstGeom prst="rect">
            <a:avLst/>
          </a:prstGeom>
          <a:noFill/>
          <a:ln w="9525">
            <a:noFill/>
            <a:miter lim="800000"/>
            <a:headEnd/>
            <a:tailEnd/>
          </a:ln>
          <a:effectLst/>
        </p:spPr>
        <p:txBody>
          <a:bodyPr vert="horz" wrap="square" lIns="91854" tIns="45927" rIns="91854" bIns="45927"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150" name="Rectangle 6"/>
          <p:cNvSpPr>
            <a:spLocks noGrp="1" noChangeArrowheads="1"/>
          </p:cNvSpPr>
          <p:nvPr>
            <p:ph type="ftr" sz="quarter" idx="4"/>
          </p:nvPr>
        </p:nvSpPr>
        <p:spPr bwMode="auto">
          <a:xfrm>
            <a:off x="0" y="8721725"/>
            <a:ext cx="2971800" cy="458788"/>
          </a:xfrm>
          <a:prstGeom prst="rect">
            <a:avLst/>
          </a:prstGeom>
          <a:noFill/>
          <a:ln w="9525">
            <a:noFill/>
            <a:miter lim="800000"/>
            <a:headEnd/>
            <a:tailEnd/>
          </a:ln>
          <a:effectLst/>
        </p:spPr>
        <p:txBody>
          <a:bodyPr vert="horz" wrap="square" lIns="91854" tIns="45927" rIns="91854" bIns="45927" numCol="1" anchor="b" anchorCtr="0" compatLnSpc="1">
            <a:prstTxWarp prst="textNoShape">
              <a:avLst/>
            </a:prstTxWarp>
          </a:bodyPr>
          <a:lstStyle>
            <a:lvl1pPr defTabSz="919163">
              <a:defRPr sz="1200" smtClean="0">
                <a:latin typeface="TradeGothic-BoldTwo" charset="0"/>
              </a:defRPr>
            </a:lvl1pPr>
          </a:lstStyle>
          <a:p>
            <a:pPr>
              <a:defRPr/>
            </a:pPr>
            <a:endParaRPr lang="en-US"/>
          </a:p>
        </p:txBody>
      </p:sp>
      <p:sp>
        <p:nvSpPr>
          <p:cNvPr id="6151" name="Rectangle 7"/>
          <p:cNvSpPr>
            <a:spLocks noGrp="1" noChangeArrowheads="1"/>
          </p:cNvSpPr>
          <p:nvPr>
            <p:ph type="sldNum" sz="quarter" idx="5"/>
          </p:nvPr>
        </p:nvSpPr>
        <p:spPr bwMode="auto">
          <a:xfrm>
            <a:off x="3886200" y="8721725"/>
            <a:ext cx="2971800" cy="458788"/>
          </a:xfrm>
          <a:prstGeom prst="rect">
            <a:avLst/>
          </a:prstGeom>
          <a:noFill/>
          <a:ln w="9525">
            <a:noFill/>
            <a:miter lim="800000"/>
            <a:headEnd/>
            <a:tailEnd/>
          </a:ln>
          <a:effectLst/>
        </p:spPr>
        <p:txBody>
          <a:bodyPr vert="horz" wrap="square" lIns="91854" tIns="45927" rIns="91854" bIns="45927" numCol="1" anchor="b" anchorCtr="0" compatLnSpc="1">
            <a:prstTxWarp prst="textNoShape">
              <a:avLst/>
            </a:prstTxWarp>
          </a:bodyPr>
          <a:lstStyle>
            <a:lvl1pPr algn="r" defTabSz="919163">
              <a:defRPr sz="1200" smtClean="0">
                <a:latin typeface="TradeGothic-BoldTwo" charset="0"/>
              </a:defRPr>
            </a:lvl1pPr>
          </a:lstStyle>
          <a:p>
            <a:pPr>
              <a:defRPr/>
            </a:pPr>
            <a:fld id="{AB90E360-339D-424F-9278-7C19BE334273}"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12" charset="0"/>
        <a:ea typeface="+mn-ea"/>
        <a:cs typeface="+mn-cs"/>
      </a:defRPr>
    </a:lvl1pPr>
    <a:lvl2pPr marL="457200" algn="l" rtl="0" eaLnBrk="0" fontAlgn="base" hangingPunct="0">
      <a:spcBef>
        <a:spcPct val="30000"/>
      </a:spcBef>
      <a:spcAft>
        <a:spcPct val="0"/>
      </a:spcAft>
      <a:defRPr sz="1200" kern="1200">
        <a:solidFill>
          <a:schemeClr val="tx1"/>
        </a:solidFill>
        <a:latin typeface="Times" pitchFamily="-112" charset="0"/>
        <a:ea typeface="+mn-ea"/>
        <a:cs typeface="+mn-cs"/>
      </a:defRPr>
    </a:lvl2pPr>
    <a:lvl3pPr marL="914400" algn="l" rtl="0" eaLnBrk="0" fontAlgn="base" hangingPunct="0">
      <a:spcBef>
        <a:spcPct val="30000"/>
      </a:spcBef>
      <a:spcAft>
        <a:spcPct val="0"/>
      </a:spcAft>
      <a:defRPr sz="1200" kern="1200">
        <a:solidFill>
          <a:schemeClr val="tx1"/>
        </a:solidFill>
        <a:latin typeface="Times" pitchFamily="-112" charset="0"/>
        <a:ea typeface="+mn-ea"/>
        <a:cs typeface="+mn-cs"/>
      </a:defRPr>
    </a:lvl3pPr>
    <a:lvl4pPr marL="1371600" algn="l" rtl="0" eaLnBrk="0" fontAlgn="base" hangingPunct="0">
      <a:spcBef>
        <a:spcPct val="30000"/>
      </a:spcBef>
      <a:spcAft>
        <a:spcPct val="0"/>
      </a:spcAft>
      <a:defRPr sz="1200" kern="1200">
        <a:solidFill>
          <a:schemeClr val="tx1"/>
        </a:solidFill>
        <a:latin typeface="Times" pitchFamily="-112" charset="0"/>
        <a:ea typeface="+mn-ea"/>
        <a:cs typeface="+mn-cs"/>
      </a:defRPr>
    </a:lvl4pPr>
    <a:lvl5pPr marL="1828800" algn="l" rtl="0" eaLnBrk="0" fontAlgn="base" hangingPunct="0">
      <a:spcBef>
        <a:spcPct val="30000"/>
      </a:spcBef>
      <a:spcAft>
        <a:spcPct val="0"/>
      </a:spcAft>
      <a:defRPr sz="1200" kern="1200">
        <a:solidFill>
          <a:schemeClr val="tx1"/>
        </a:solidFill>
        <a:latin typeface="Times" pitchFamily="-11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062BB4EE-0BD0-4BF2-B83F-703623566CCF}" type="slidenum">
              <a:rPr lang="en-US"/>
              <a:pPr/>
              <a:t>1</a:t>
            </a:fld>
            <a:endParaRPr lang="en-US"/>
          </a:p>
        </p:txBody>
      </p:sp>
      <p:sp>
        <p:nvSpPr>
          <p:cNvPr id="35843" name="Rectangle 2"/>
          <p:cNvSpPr>
            <a:spLocks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CC5A5530-1DF0-439D-A506-27AAF1138437}" type="slidenum">
              <a:rPr lang="en-US"/>
              <a:pPr/>
              <a:t>2</a:t>
            </a:fld>
            <a:endParaRPr lang="en-US"/>
          </a:p>
        </p:txBody>
      </p:sp>
      <p:sp>
        <p:nvSpPr>
          <p:cNvPr id="36867" name="Rectangle 2"/>
          <p:cNvSpPr>
            <a:spLocks noChangeArrowheads="1" noTextEdit="1"/>
          </p:cNvSpPr>
          <p:nvPr>
            <p:ph type="sldImg"/>
          </p:nvPr>
        </p:nvSpPr>
        <p:spPr>
          <a:solidFill>
            <a:srgbClr val="FFFFFF"/>
          </a:solidFill>
          <a:ln/>
        </p:spPr>
      </p:sp>
      <p:sp>
        <p:nvSpPr>
          <p:cNvPr id="36868" name="Rectangle 3"/>
          <p:cNvSpPr>
            <a:spLocks noChangeArrowheads="1"/>
          </p:cNvSpPr>
          <p:nvPr>
            <p:ph type="body" idx="1"/>
          </p:nvPr>
        </p:nvSpPr>
        <p:spPr>
          <a:solidFill>
            <a:srgbClr val="FFFFFF"/>
          </a:solidFill>
          <a:ln>
            <a:solidFill>
              <a:srgbClr val="000000"/>
            </a:solidFill>
          </a:ln>
        </p:spPr>
        <p:txBody>
          <a:bodyPr/>
          <a:lstStyle/>
          <a:p>
            <a:pPr>
              <a:buFontTx/>
              <a:buChar char="•"/>
            </a:pPr>
            <a:r>
              <a:rPr lang="en-US" smtClean="0"/>
              <a:t>Slide comments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DEE70C98-D2BB-4B3B-8950-B9973561B934}" type="slidenum">
              <a:rPr lang="en-US"/>
              <a:pPr/>
              <a:t>3</a:t>
            </a:fld>
            <a:endParaRPr lang="en-US"/>
          </a:p>
        </p:txBody>
      </p:sp>
      <p:sp>
        <p:nvSpPr>
          <p:cNvPr id="37891" name="Rectangle 2"/>
          <p:cNvSpPr>
            <a:spLocks noChangeArrowheads="1" noTextEdit="1"/>
          </p:cNvSpPr>
          <p:nvPr>
            <p:ph type="sldImg"/>
          </p:nvPr>
        </p:nvSpPr>
        <p:spPr>
          <a:xfrm>
            <a:off x="1136650" y="690563"/>
            <a:ext cx="4584700" cy="3438525"/>
          </a:xfrm>
          <a:ln/>
        </p:spPr>
      </p:sp>
      <p:sp>
        <p:nvSpPr>
          <p:cNvPr id="37892" name="Rectangle 3"/>
          <p:cNvSpPr>
            <a:spLocks noGrp="1" noChangeArrowheads="1"/>
          </p:cNvSpPr>
          <p:nvPr>
            <p:ph type="body" idx="1"/>
          </p:nvPr>
        </p:nvSpPr>
        <p:spPr>
          <a:xfrm>
            <a:off x="912813" y="4360863"/>
            <a:ext cx="5032375" cy="4129087"/>
          </a:xfrm>
          <a:noFill/>
          <a:ln/>
        </p:spPr>
        <p:txBody>
          <a:bodyPr lIns="92443" tIns="46220" rIns="92443" bIns="46220"/>
          <a:lstStyle/>
          <a:p>
            <a:r>
              <a:rPr lang="en-US" smtClean="0"/>
              <a:t>Six key international locations </a:t>
            </a:r>
          </a:p>
          <a:p>
            <a:pPr lvl="1"/>
            <a:r>
              <a:rPr lang="en-US" smtClean="0"/>
              <a:t>Santa Monica, Calif. (Response headquarters)</a:t>
            </a:r>
          </a:p>
          <a:p>
            <a:pPr lvl="1"/>
            <a:r>
              <a:rPr lang="en-US" smtClean="0"/>
              <a:t>American Fork, Utah</a:t>
            </a:r>
          </a:p>
          <a:p>
            <a:pPr lvl="1"/>
            <a:r>
              <a:rPr lang="en-US" smtClean="0"/>
              <a:t>Sydney, Australia</a:t>
            </a:r>
          </a:p>
          <a:p>
            <a:pPr lvl="1"/>
            <a:r>
              <a:rPr lang="en-US" smtClean="0"/>
              <a:t>Calgary, Canada</a:t>
            </a:r>
          </a:p>
          <a:p>
            <a:pPr lvl="1"/>
            <a:r>
              <a:rPr lang="en-US" smtClean="0"/>
              <a:t>Dublin, Ireland</a:t>
            </a:r>
          </a:p>
          <a:p>
            <a:pPr lvl="1"/>
            <a:r>
              <a:rPr lang="en-US" smtClean="0"/>
              <a:t>Tokyo, Japan</a:t>
            </a:r>
          </a:p>
          <a:p>
            <a:pPr lvl="1"/>
            <a:endParaRPr lang="en-US" smtClean="0"/>
          </a:p>
          <a:p>
            <a:r>
              <a:rPr lang="en-US" altLang="ja-JP" b="1" smtClean="0"/>
              <a:t>Worldwide sensor network from DeepSight</a:t>
            </a:r>
          </a:p>
          <a:p>
            <a:pPr lvl="1">
              <a:lnSpc>
                <a:spcPct val="65000"/>
              </a:lnSpc>
            </a:pPr>
            <a:r>
              <a:rPr lang="en-US" altLang="ja-JP" sz="1300" smtClean="0"/>
              <a:t>180 countries</a:t>
            </a:r>
          </a:p>
          <a:p>
            <a:pPr lvl="1">
              <a:lnSpc>
                <a:spcPct val="65000"/>
              </a:lnSpc>
            </a:pPr>
            <a:r>
              <a:rPr lang="en-US" altLang="ja-JP" sz="1300" smtClean="0"/>
              <a:t>&gt;20,000 sensors</a:t>
            </a:r>
          </a:p>
          <a:p>
            <a:pPr lvl="1">
              <a:lnSpc>
                <a:spcPct val="65000"/>
              </a:lnSpc>
            </a:pPr>
            <a:r>
              <a:rPr lang="en-US" altLang="ja-JP" sz="1300" smtClean="0"/>
              <a:t>AV submissions from 120,000,000 customers</a:t>
            </a:r>
          </a:p>
          <a:p>
            <a:pPr lvl="1"/>
            <a:endParaRPr lang="en-US" altLang="ja-JP" smtClean="0"/>
          </a:p>
          <a:p>
            <a:pPr lvl="1"/>
            <a:r>
              <a:rPr lang="en-US" altLang="ja-JP" b="1" smtClean="0"/>
              <a:t>This is a powerful slide as it illustrates how Symantec offers the most complete information on threats from around the world to the media.  It</a:t>
            </a:r>
            <a:r>
              <a:rPr lang="en-US" altLang="ja-JP" b="1" smtClean="0">
                <a:latin typeface="Times New Roman" pitchFamily="-112" charset="0"/>
              </a:rPr>
              <a:t>’</a:t>
            </a:r>
            <a:r>
              <a:rPr lang="en-US" altLang="ja-JP" b="1" smtClean="0"/>
              <a:t>s a great visual of how strong Symantec</a:t>
            </a:r>
            <a:r>
              <a:rPr lang="en-US" altLang="ja-JP" b="1" smtClean="0">
                <a:latin typeface="Times New Roman" pitchFamily="-112" charset="0"/>
              </a:rPr>
              <a:t>’</a:t>
            </a:r>
            <a:r>
              <a:rPr lang="en-US" altLang="ja-JP" b="1" smtClean="0"/>
              <a:t>s information and expertise it.   You should be sure to explain what </a:t>
            </a:r>
            <a:r>
              <a:rPr lang="en-US" altLang="ja-JP" b="1" smtClean="0">
                <a:latin typeface="Times New Roman" pitchFamily="-112" charset="0"/>
              </a:rPr>
              <a:t>“</a:t>
            </a:r>
            <a:r>
              <a:rPr lang="en-US" altLang="ja-JP" b="1" smtClean="0"/>
              <a:t>18,000 sensors in 180 countries</a:t>
            </a:r>
            <a:r>
              <a:rPr lang="en-US" altLang="ja-JP" b="1" smtClean="0">
                <a:latin typeface="Times New Roman" pitchFamily="-112" charset="0"/>
              </a:rPr>
              <a:t>”</a:t>
            </a:r>
            <a:r>
              <a:rPr lang="en-US" altLang="ja-JP" b="1" smtClean="0"/>
              <a:t> exactly means and how we can watch what is happening around the Internet.   </a:t>
            </a:r>
          </a:p>
          <a:p>
            <a:pPr lvl="1"/>
            <a:endParaRPr lang="en-US" altLang="ja-JP" b="1" smtClean="0"/>
          </a:p>
          <a:p>
            <a:pPr lvl="1"/>
            <a:r>
              <a:rPr lang="en-US" altLang="ja-JP" b="1" smtClean="0"/>
              <a:t>You may also want to add that Symantec</a:t>
            </a:r>
            <a:r>
              <a:rPr lang="en-US" altLang="ja-JP" b="1" smtClean="0">
                <a:latin typeface="Times New Roman" pitchFamily="-112" charset="0"/>
              </a:rPr>
              <a:t>’</a:t>
            </a:r>
            <a:r>
              <a:rPr lang="en-US" altLang="ja-JP" b="1" smtClean="0"/>
              <a:t>s Managed Security Services also adds another view of the Internet. </a:t>
            </a:r>
          </a:p>
          <a:p>
            <a:pPr lvl="1"/>
            <a:endParaRPr lang="en-US" altLang="ja-JP" b="1" smtClean="0"/>
          </a:p>
          <a:p>
            <a:r>
              <a:rPr lang="en-US" altLang="ja-JP" smtClean="0"/>
              <a:t>Global technical support</a:t>
            </a:r>
          </a:p>
          <a:p>
            <a:pPr lvl="1"/>
            <a:r>
              <a:rPr lang="en-US" altLang="ja-JP" sz="1100" smtClean="0"/>
              <a:t>Springfield, Oregon</a:t>
            </a:r>
          </a:p>
          <a:p>
            <a:pPr lvl="1"/>
            <a:r>
              <a:rPr lang="en-US" altLang="ja-JP" sz="1100" smtClean="0"/>
              <a:t>Toronto, Canada</a:t>
            </a:r>
          </a:p>
          <a:p>
            <a:pPr lvl="1"/>
            <a:r>
              <a:rPr lang="en-US" altLang="ja-JP" sz="1100" smtClean="0"/>
              <a:t>Sydney, Australia</a:t>
            </a:r>
          </a:p>
          <a:p>
            <a:pPr lvl="1"/>
            <a:r>
              <a:rPr lang="en-US" altLang="ja-JP" sz="1100" smtClean="0"/>
              <a:t>Tokyo, Japan</a:t>
            </a:r>
          </a:p>
          <a:p>
            <a:pPr lvl="1"/>
            <a:r>
              <a:rPr lang="en-US" altLang="ja-JP" sz="1100" smtClean="0"/>
              <a:t>Dublin, Ireland</a:t>
            </a:r>
          </a:p>
          <a:p>
            <a:pPr lvl="1"/>
            <a:endParaRPr lang="en-US" altLang="ja-JP" b="1"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31FF3F88-B7F5-4068-B8B5-1A6B0E575A68}" type="slidenum">
              <a:rPr lang="en-US"/>
              <a:pPr/>
              <a:t>4</a:t>
            </a:fld>
            <a:endParaRPr lang="en-US"/>
          </a:p>
        </p:txBody>
      </p:sp>
      <p:sp>
        <p:nvSpPr>
          <p:cNvPr id="38915" name="Rectangle 2"/>
          <p:cNvSpPr>
            <a:spLocks noChangeArrowheads="1" noTextEdit="1"/>
          </p:cNvSpPr>
          <p:nvPr>
            <p:ph type="sldImg"/>
          </p:nvPr>
        </p:nvSpPr>
        <p:spPr>
          <a:solidFill>
            <a:srgbClr val="FFFFFF"/>
          </a:solidFill>
          <a:ln/>
        </p:spPr>
      </p:sp>
      <p:sp>
        <p:nvSpPr>
          <p:cNvPr id="38916" name="Rectangle 3"/>
          <p:cNvSpPr>
            <a:spLocks noChangeArrowheads="1"/>
          </p:cNvSpPr>
          <p:nvPr>
            <p:ph type="body" idx="1"/>
          </p:nvPr>
        </p:nvSpPr>
        <p:spPr>
          <a:solidFill>
            <a:srgbClr val="FFFFFF"/>
          </a:solidFill>
          <a:ln>
            <a:solidFill>
              <a:srgbClr val="000000"/>
            </a:solidFill>
          </a:ln>
        </p:spPr>
        <p:txBody>
          <a:bodyPr/>
          <a:lstStyle/>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BADB7C49-41D5-4E3B-97A6-4A247E76776A}" type="slidenum">
              <a:rPr lang="en-US"/>
              <a:pPr/>
              <a:t>5</a:t>
            </a:fld>
            <a:endParaRPr lang="en-US"/>
          </a:p>
        </p:txBody>
      </p:sp>
      <p:sp>
        <p:nvSpPr>
          <p:cNvPr id="39939" name="Rectangle 2"/>
          <p:cNvSpPr>
            <a:spLocks noChangeArrowheads="1" noTextEdit="1"/>
          </p:cNvSpPr>
          <p:nvPr>
            <p:ph type="sldImg"/>
          </p:nvPr>
        </p:nvSpPr>
        <p:spPr>
          <a:solidFill>
            <a:srgbClr val="FFFFFF"/>
          </a:solidFill>
          <a:ln/>
        </p:spPr>
      </p:sp>
      <p:sp>
        <p:nvSpPr>
          <p:cNvPr id="39940" name="Rectangle 3"/>
          <p:cNvSpPr>
            <a:spLocks noChangeArrowheads="1"/>
          </p:cNvSpPr>
          <p:nvPr>
            <p:ph type="body" idx="1"/>
          </p:nvPr>
        </p:nvSpPr>
        <p:spPr>
          <a:solidFill>
            <a:srgbClr val="FFFFFF"/>
          </a:solidFill>
          <a:ln>
            <a:solidFill>
              <a:srgbClr val="000000"/>
            </a:solidFill>
          </a:ln>
        </p:spPr>
        <p:txBody>
          <a:bodyPr/>
          <a:lstStyle/>
          <a:p>
            <a:pPr>
              <a:buFontTx/>
              <a:buChar char="•"/>
            </a:pPr>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710D1DF4-643B-4463-9758-04DBBC98EA5D}" type="slidenum">
              <a:rPr lang="en-US"/>
              <a:pPr/>
              <a:t>6</a:t>
            </a:fld>
            <a:endParaRPr lang="en-US"/>
          </a:p>
        </p:txBody>
      </p:sp>
      <p:sp>
        <p:nvSpPr>
          <p:cNvPr id="40963" name="Rectangle 2"/>
          <p:cNvSpPr>
            <a:spLocks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a:buFontTx/>
              <a:buChar char="•"/>
            </a:pPr>
            <a:endParaRPr lang="en-US" smtClean="0">
              <a:latin typeface="Helvetica" pitchFamily="-112"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4E2B71EE-1E9A-49E3-94FB-67400A2D5F65}" type="slidenum">
              <a:rPr lang="en-US"/>
              <a:pPr/>
              <a:t>7</a:t>
            </a:fld>
            <a:endParaRPr lang="en-US"/>
          </a:p>
        </p:txBody>
      </p:sp>
      <p:sp>
        <p:nvSpPr>
          <p:cNvPr id="41987" name="Rectangle 2"/>
          <p:cNvSpPr>
            <a:spLocks noChangeArrowheads="1" noTextEdit="1"/>
          </p:cNvSpPr>
          <p:nvPr>
            <p:ph type="sldImg"/>
          </p:nvPr>
        </p:nvSpPr>
        <p:spPr>
          <a:solidFill>
            <a:srgbClr val="FFFFFF"/>
          </a:solidFill>
          <a:ln/>
        </p:spPr>
      </p:sp>
      <p:sp>
        <p:nvSpPr>
          <p:cNvPr id="41988" name="Rectangle 3"/>
          <p:cNvSpPr>
            <a:spLocks noChangeArrowheads="1"/>
          </p:cNvSpPr>
          <p:nvPr>
            <p:ph type="body" idx="1"/>
          </p:nvPr>
        </p:nvSpPr>
        <p:spPr>
          <a:solidFill>
            <a:srgbClr val="FFFFFF"/>
          </a:solidFill>
          <a:ln>
            <a:solidFill>
              <a:srgbClr val="000000"/>
            </a:solidFill>
          </a:ln>
        </p:spPr>
        <p:txBody>
          <a:bodyP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6C18D0B5-C360-466A-B167-2138815B7F49}" type="slidenum">
              <a:rPr lang="en-US"/>
              <a:pPr/>
              <a:t>8</a:t>
            </a:fld>
            <a:endParaRPr lang="en-US"/>
          </a:p>
        </p:txBody>
      </p:sp>
      <p:sp>
        <p:nvSpPr>
          <p:cNvPr id="43011" name="Rectangle 2"/>
          <p:cNvSpPr>
            <a:spLocks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a:buFontTx/>
              <a:buChar char="•"/>
            </a:pPr>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1E6F365F-5889-4787-815D-5CC3B3E4DAAD}" type="slidenum">
              <a:rPr lang="en-US"/>
              <a:pPr/>
              <a:t>9</a:t>
            </a:fld>
            <a:endParaRPr lang="en-US"/>
          </a:p>
        </p:txBody>
      </p:sp>
      <p:sp>
        <p:nvSpPr>
          <p:cNvPr id="44035" name="Rectangle 2"/>
          <p:cNvSpPr>
            <a:spLocks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a:buFontTx/>
              <a:buChar char="•"/>
            </a:pPr>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0BEC36C8-52C0-448E-962A-17EC74113F8E}" type="slidenum">
              <a:rPr lang="en-US"/>
              <a:pPr/>
              <a:t>10</a:t>
            </a:fld>
            <a:endParaRPr lang="en-US"/>
          </a:p>
        </p:txBody>
      </p:sp>
      <p:sp>
        <p:nvSpPr>
          <p:cNvPr id="45059" name="Rectangle 2"/>
          <p:cNvSpPr>
            <a:spLocks noChangeArrowheads="1" noTextEdit="1"/>
          </p:cNvSpPr>
          <p:nvPr>
            <p:ph type="sldImg"/>
          </p:nvPr>
        </p:nvSpPr>
        <p:spPr>
          <a:solidFill>
            <a:srgbClr val="FFFFFF"/>
          </a:solidFill>
          <a:ln/>
        </p:spPr>
      </p:sp>
      <p:sp>
        <p:nvSpPr>
          <p:cNvPr id="45060" name="Rectangle 3"/>
          <p:cNvSpPr>
            <a:spLocks noChangeArrowheads="1"/>
          </p:cNvSpPr>
          <p:nvPr>
            <p:ph type="body" idx="1"/>
          </p:nvPr>
        </p:nvSpPr>
        <p:spPr>
          <a:solidFill>
            <a:srgbClr val="FFFFFF"/>
          </a:solidFill>
          <a:ln>
            <a:solidFill>
              <a:srgbClr val="000000"/>
            </a:solidFill>
          </a:ln>
        </p:spPr>
        <p:txBody>
          <a:bodyPr/>
          <a:lstStyle/>
          <a:p>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D080EE4-1BBD-4AD9-B4B2-4B98E4086CB5}" type="slidenum">
              <a:rPr lang="en-US"/>
              <a:pPr/>
              <a:t>11</a:t>
            </a:fld>
            <a:endParaRPr lang="en-US"/>
          </a:p>
        </p:txBody>
      </p:sp>
      <p:sp>
        <p:nvSpPr>
          <p:cNvPr id="46083" name="Rectangle 2"/>
          <p:cNvSpPr>
            <a:spLocks noChangeArrowheads="1" noTextEdit="1"/>
          </p:cNvSpPr>
          <p:nvPr>
            <p:ph type="sldImg"/>
          </p:nvPr>
        </p:nvSpPr>
        <p:spPr>
          <a:solidFill>
            <a:srgbClr val="FFFFFF"/>
          </a:solidFill>
          <a:ln/>
        </p:spPr>
      </p:sp>
      <p:sp>
        <p:nvSpPr>
          <p:cNvPr id="46084" name="Rectangle 3"/>
          <p:cNvSpPr>
            <a:spLocks noChangeArrowheads="1"/>
          </p:cNvSpPr>
          <p:nvPr>
            <p:ph type="body" idx="1"/>
          </p:nvPr>
        </p:nvSpPr>
        <p:spPr>
          <a:solidFill>
            <a:srgbClr val="FFFFFF"/>
          </a:solidFill>
          <a:ln>
            <a:solidFill>
              <a:srgbClr val="000000"/>
            </a:solidFill>
          </a:ln>
        </p:spPr>
        <p:txBody>
          <a:bodyPr/>
          <a:lstStyle/>
          <a:p>
            <a:pPr>
              <a:buFontTx/>
              <a:buChar char="•"/>
            </a:pPr>
            <a:endParaRPr lang="en-US" smtClean="0">
              <a:latin typeface="Times New Roman" pitchFamily="-112"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D9C0A5A0-6A2B-4535-A8D3-E06EF9790C67}" type="slidenum">
              <a:rPr lang="en-US"/>
              <a:pPr/>
              <a:t>12</a:t>
            </a:fld>
            <a:endParaRPr lang="en-US"/>
          </a:p>
        </p:txBody>
      </p:sp>
      <p:sp>
        <p:nvSpPr>
          <p:cNvPr id="47107" name="Rectangle 2"/>
          <p:cNvSpPr>
            <a:spLocks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a:buFontTx/>
              <a:buChar char="•"/>
            </a:pPr>
            <a:endParaRPr lang="en-US" smtClean="0">
              <a:latin typeface="Times New Roman" pitchFamily="-112"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2DA9DD83-2360-477E-89D7-B92EE429A660}" type="slidenum">
              <a:rPr lang="en-US"/>
              <a:pPr/>
              <a:t>13</a:t>
            </a:fld>
            <a:endParaRPr lang="en-US"/>
          </a:p>
        </p:txBody>
      </p:sp>
      <p:sp>
        <p:nvSpPr>
          <p:cNvPr id="48131" name="Rectangle 2"/>
          <p:cNvSpPr>
            <a:spLocks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a:buFontTx/>
              <a:buChar char="•"/>
            </a:pPr>
            <a:endParaRPr lang="en-US" smtClean="0">
              <a:latin typeface="SymantecSans" pitchFamily="2"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67754EA6-E793-488A-95C0-0F6C56D8FFD3}" type="slidenum">
              <a:rPr lang="en-US"/>
              <a:pPr/>
              <a:t>14</a:t>
            </a:fld>
            <a:endParaRPr lang="en-US"/>
          </a:p>
        </p:txBody>
      </p:sp>
      <p:sp>
        <p:nvSpPr>
          <p:cNvPr id="49155" name="Rectangle 2"/>
          <p:cNvSpPr>
            <a:spLocks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a:buFontTx/>
              <a:buChar char="•"/>
            </a:pPr>
            <a:endParaRPr lang="en-US" smtClean="0">
              <a:latin typeface="Helvetica" pitchFamily="-112"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1E4F2578-119D-42D0-B528-4434F64BA49E}" type="slidenum">
              <a:rPr lang="en-US"/>
              <a:pPr/>
              <a:t>15</a:t>
            </a:fld>
            <a:endParaRPr lang="en-US"/>
          </a:p>
        </p:txBody>
      </p:sp>
      <p:sp>
        <p:nvSpPr>
          <p:cNvPr id="50179" name="Rectangle 2"/>
          <p:cNvSpPr>
            <a:spLocks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endParaRPr lang="en-US" sz="10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0BCE6147-80DC-4985-825D-3D3DB91BC7AE}" type="slidenum">
              <a:rPr lang="en-US"/>
              <a:pPr/>
              <a:t>16</a:t>
            </a:fld>
            <a:endParaRPr lang="en-US"/>
          </a:p>
        </p:txBody>
      </p:sp>
      <p:sp>
        <p:nvSpPr>
          <p:cNvPr id="51203" name="Rectangle 2"/>
          <p:cNvSpPr>
            <a:spLocks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a:buFontTx/>
              <a:buChar char="•"/>
            </a:pPr>
            <a:endParaRPr lang="en-US" smtClean="0">
              <a:latin typeface="Helvetica" pitchFamily="-112"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8F2B42CB-2205-4837-A09D-C43705C73937}" type="slidenum">
              <a:rPr lang="en-US"/>
              <a:pPr/>
              <a:t>17</a:t>
            </a:fld>
            <a:endParaRPr lang="en-US"/>
          </a:p>
        </p:txBody>
      </p:sp>
      <p:sp>
        <p:nvSpPr>
          <p:cNvPr id="52227" name="Rectangle 2"/>
          <p:cNvSpPr>
            <a:spLocks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a:buFontTx/>
              <a:buChar char="•"/>
            </a:pPr>
            <a:endParaRPr lang="en-US" smtClean="0">
              <a:latin typeface="Helvetica" pitchFamily="-112"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5285E467-3798-4B5D-850D-2C53B333DBFC}" type="slidenum">
              <a:rPr lang="en-US"/>
              <a:pPr/>
              <a:t>18</a:t>
            </a:fld>
            <a:endParaRPr lang="en-US"/>
          </a:p>
        </p:txBody>
      </p:sp>
      <p:sp>
        <p:nvSpPr>
          <p:cNvPr id="53251" name="Rectangle 2"/>
          <p:cNvSpPr>
            <a:spLocks noChangeArrowheads="1" noTextEdit="1"/>
          </p:cNvSpPr>
          <p:nvPr>
            <p:ph type="sldImg"/>
          </p:nvPr>
        </p:nvSpPr>
        <p:spPr>
          <a:solidFill>
            <a:srgbClr val="FFFFFF"/>
          </a:solidFill>
          <a:ln/>
        </p:spPr>
      </p:sp>
      <p:sp>
        <p:nvSpPr>
          <p:cNvPr id="53252" name="Rectangle 3"/>
          <p:cNvSpPr>
            <a:spLocks noChangeArrowheads="1"/>
          </p:cNvSpPr>
          <p:nvPr>
            <p:ph type="body" idx="1"/>
          </p:nvPr>
        </p:nvSpPr>
        <p:spPr>
          <a:solidFill>
            <a:srgbClr val="FFFFFF"/>
          </a:solidFill>
          <a:ln>
            <a:solidFill>
              <a:srgbClr val="000000"/>
            </a:solidFill>
          </a:ln>
        </p:spPr>
        <p:txBody>
          <a:bodyPr/>
          <a:lstStyle/>
          <a:p>
            <a:pPr>
              <a:buFontTx/>
              <a:buChar char="•"/>
            </a:pPr>
            <a:endParaRPr lang="en-US" smtClean="0">
              <a:latin typeface="SymantecSans" pitchFamily="2"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DBC0D8F3-5EA9-4AF7-BBA2-15C28F820ADB}" type="slidenum">
              <a:rPr lang="en-US"/>
              <a:pPr/>
              <a:t>19</a:t>
            </a:fld>
            <a:endParaRPr lang="en-US"/>
          </a:p>
        </p:txBody>
      </p:sp>
      <p:sp>
        <p:nvSpPr>
          <p:cNvPr id="54275" name="Rectangle 2"/>
          <p:cNvSpPr>
            <a:spLocks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a:buFontTx/>
              <a:buChar char="•"/>
            </a:pPr>
            <a:endParaRPr lang="en-US" sz="1400" smtClean="0">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6DFCEB4E-E262-455C-86D3-BD265ED8569A}" type="slidenum">
              <a:rPr lang="en-US"/>
              <a:pPr/>
              <a:t>20</a:t>
            </a:fld>
            <a:endParaRPr lang="en-US"/>
          </a:p>
        </p:txBody>
      </p:sp>
      <p:sp>
        <p:nvSpPr>
          <p:cNvPr id="55299" name="Rectangle 2"/>
          <p:cNvSpPr>
            <a:spLocks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a:buFontTx/>
              <a:buChar char="•"/>
            </a:pPr>
            <a:endParaRPr lang="en-US" smtClean="0">
              <a:latin typeface="SymantecSans" pitchFamily="2"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35ECA4F9-3AAF-45D7-981D-0569F9B3FA1D}" type="slidenum">
              <a:rPr lang="en-US"/>
              <a:pPr/>
              <a:t>21</a:t>
            </a:fld>
            <a:endParaRPr lang="en-US"/>
          </a:p>
        </p:txBody>
      </p:sp>
      <p:sp>
        <p:nvSpPr>
          <p:cNvPr id="56323" name="Rectangle 2"/>
          <p:cNvSpPr>
            <a:spLocks noChangeArrowheads="1" noTextEdit="1"/>
          </p:cNvSpPr>
          <p:nvPr>
            <p:ph type="sldImg"/>
          </p:nvPr>
        </p:nvSpPr>
        <p:spPr>
          <a:solidFill>
            <a:srgbClr val="FFFFFF"/>
          </a:solidFill>
          <a:ln/>
        </p:spPr>
      </p:sp>
      <p:sp>
        <p:nvSpPr>
          <p:cNvPr id="56324" name="Rectangle 3"/>
          <p:cNvSpPr>
            <a:spLocks noChangeArrowheads="1"/>
          </p:cNvSpPr>
          <p:nvPr>
            <p:ph type="body" idx="1"/>
          </p:nvPr>
        </p:nvSpPr>
        <p:spPr>
          <a:solidFill>
            <a:srgbClr val="FFFFFF"/>
          </a:solidFill>
          <a:ln>
            <a:solidFill>
              <a:srgbClr val="000000"/>
            </a:solidFill>
          </a:ln>
        </p:spPr>
        <p:txBody>
          <a:bodyPr/>
          <a:lstStyle/>
          <a:p>
            <a:pPr marL="228600" indent="-228600">
              <a:spcBef>
                <a:spcPts val="600"/>
              </a:spcBef>
              <a:spcAft>
                <a:spcPts val="600"/>
              </a:spcAft>
              <a:buFontTx/>
              <a:buChar char="•"/>
            </a:pPr>
            <a:endParaRPr lang="en-US" smtClean="0">
              <a:latin typeface="SymantecSans" pitchFamily="2"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75CE519B-AF35-44E5-B06D-60CE6D243BC9}" type="slidenum">
              <a:rPr lang="en-US"/>
              <a:pPr/>
              <a:t>22</a:t>
            </a:fld>
            <a:endParaRPr lang="en-US"/>
          </a:p>
        </p:txBody>
      </p:sp>
      <p:sp>
        <p:nvSpPr>
          <p:cNvPr id="57347" name="Rectangle 2"/>
          <p:cNvSpPr>
            <a:spLocks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a:buFontTx/>
              <a:buChar char="•"/>
            </a:pPr>
            <a:endParaRPr lang="en-US" smtClean="0">
              <a:latin typeface="Times New Roman" pitchFamily="-112"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D2F58E37-2B21-465F-9F91-748C5738EAE4}" type="slidenum">
              <a:rPr lang="en-US"/>
              <a:pPr/>
              <a:t>23</a:t>
            </a:fld>
            <a:endParaRPr lang="en-US"/>
          </a:p>
        </p:txBody>
      </p:sp>
      <p:sp>
        <p:nvSpPr>
          <p:cNvPr id="58371" name="Rectangle 2"/>
          <p:cNvSpPr>
            <a:spLocks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a:buFontTx/>
              <a:buChar char="•"/>
            </a:pPr>
            <a:endParaRPr lang="en-US" smtClean="0">
              <a:latin typeface="Helvetica" pitchFamily="-112"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DB4E1E06-5943-466D-83ED-5B5341BC38B9}" type="slidenum">
              <a:rPr lang="en-US"/>
              <a:pPr/>
              <a:t>24</a:t>
            </a:fld>
            <a:endParaRPr lang="en-US"/>
          </a:p>
        </p:txBody>
      </p:sp>
      <p:sp>
        <p:nvSpPr>
          <p:cNvPr id="59395" name="Rectangle 2"/>
          <p:cNvSpPr>
            <a:spLocks noChangeArrowheads="1" noTextEdit="1"/>
          </p:cNvSpPr>
          <p:nvPr>
            <p:ph type="sldImg"/>
          </p:nvPr>
        </p:nvSpPr>
        <p:spPr>
          <a:solidFill>
            <a:srgbClr val="FFFFFF"/>
          </a:solidFill>
          <a:ln/>
        </p:spPr>
      </p:sp>
      <p:sp>
        <p:nvSpPr>
          <p:cNvPr id="59396" name="Rectangle 3"/>
          <p:cNvSpPr>
            <a:spLocks noChangeArrowheads="1"/>
          </p:cNvSpPr>
          <p:nvPr>
            <p:ph type="body" idx="1"/>
          </p:nvPr>
        </p:nvSpPr>
        <p:spPr>
          <a:solidFill>
            <a:srgbClr val="FFFFFF"/>
          </a:solidFill>
          <a:ln>
            <a:solidFill>
              <a:srgbClr val="000000"/>
            </a:solidFill>
          </a:ln>
        </p:spPr>
        <p:txBody>
          <a:bodyPr/>
          <a:lstStyle/>
          <a:p>
            <a:pPr>
              <a:buFontTx/>
              <a:buChar char="•"/>
            </a:pPr>
            <a:endParaRPr lang="en-US" smtClean="0">
              <a:latin typeface="Helvetica" pitchFamily="-112"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0F6EFAE9-E192-4BA6-B504-37C476BE2986}" type="slidenum">
              <a:rPr lang="en-US"/>
              <a:pPr/>
              <a:t>25</a:t>
            </a:fld>
            <a:endParaRPr lang="en-US"/>
          </a:p>
        </p:txBody>
      </p:sp>
      <p:sp>
        <p:nvSpPr>
          <p:cNvPr id="60419" name="Rectangle 2"/>
          <p:cNvSpPr>
            <a:spLocks noChangeArrowheads="1" noTextEdit="1"/>
          </p:cNvSpPr>
          <p:nvPr>
            <p:ph type="sldImg"/>
          </p:nvPr>
        </p:nvSpPr>
        <p:spPr>
          <a:solidFill>
            <a:srgbClr val="FFFFFF"/>
          </a:solidFill>
          <a:ln/>
        </p:spPr>
      </p:sp>
      <p:sp>
        <p:nvSpPr>
          <p:cNvPr id="60420" name="Rectangle 3"/>
          <p:cNvSpPr>
            <a:spLocks noChangeArrowheads="1"/>
          </p:cNvSpPr>
          <p:nvPr>
            <p:ph type="body" idx="1"/>
          </p:nvPr>
        </p:nvSpPr>
        <p:spPr>
          <a:solidFill>
            <a:srgbClr val="FFFFFF"/>
          </a:solidFill>
          <a:ln>
            <a:solidFill>
              <a:srgbClr val="000000"/>
            </a:solidFill>
          </a:ln>
        </p:spPr>
        <p:txBody>
          <a:bodyPr/>
          <a:lstStyle/>
          <a:p>
            <a:pPr>
              <a:buFontTx/>
              <a:buChar char="•"/>
            </a:pPr>
            <a:endParaRPr lang="en-US" smtClean="0">
              <a:latin typeface="Times New Roman" pitchFamily="-112" charset="0"/>
            </a:endParaRPr>
          </a:p>
          <a:p>
            <a:pPr>
              <a:buFontTx/>
              <a:buChar char="•"/>
            </a:pPr>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D223B381-D4B8-4A68-A88D-2A8B60EC9BAB}" type="slidenum">
              <a:rPr lang="en-US"/>
              <a:pPr/>
              <a:t>26</a:t>
            </a:fld>
            <a:endParaRPr lang="en-US"/>
          </a:p>
        </p:txBody>
      </p:sp>
      <p:sp>
        <p:nvSpPr>
          <p:cNvPr id="61443" name="Rectangle 2"/>
          <p:cNvSpPr>
            <a:spLocks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a:spcBef>
                <a:spcPts val="600"/>
              </a:spcBef>
              <a:spcAft>
                <a:spcPts val="600"/>
              </a:spcAft>
              <a:buFontTx/>
              <a:buChar char="•"/>
            </a:pPr>
            <a:endParaRPr lang="en-US" smtClean="0">
              <a:latin typeface="Helvetica" pitchFamily="-112"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1EC00F78-37ED-4B3B-AD54-A9D979C1E5E1}" type="slidenum">
              <a:rPr lang="en-US"/>
              <a:pPr/>
              <a:t>27</a:t>
            </a:fld>
            <a:endParaRPr lang="en-US"/>
          </a:p>
        </p:txBody>
      </p:sp>
      <p:sp>
        <p:nvSpPr>
          <p:cNvPr id="62467" name="Rectangle 2"/>
          <p:cNvSpPr>
            <a:spLocks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a:buFontTx/>
              <a:buChar char="•"/>
            </a:pPr>
            <a:endParaRPr lang="en-US" smtClean="0">
              <a:latin typeface="Helvetica" pitchFamily="-112"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D7D43A32-247F-490F-9508-FA05A0E135CB}" type="slidenum">
              <a:rPr lang="en-US"/>
              <a:pPr/>
              <a:t>28</a:t>
            </a:fld>
            <a:endParaRPr lang="en-US"/>
          </a:p>
        </p:txBody>
      </p:sp>
      <p:sp>
        <p:nvSpPr>
          <p:cNvPr id="63491" name="Rectangle 2"/>
          <p:cNvSpPr>
            <a:spLocks noChangeArrowheads="1" noTextEdit="1"/>
          </p:cNvSpPr>
          <p:nvPr>
            <p:ph type="sldImg"/>
          </p:nvPr>
        </p:nvSpPr>
        <p:spPr>
          <a:solidFill>
            <a:srgbClr val="FFFFFF"/>
          </a:solidFill>
          <a:ln/>
        </p:spPr>
      </p:sp>
      <p:sp>
        <p:nvSpPr>
          <p:cNvPr id="63492" name="Rectangle 3"/>
          <p:cNvSpPr>
            <a:spLocks noChangeArrowheads="1"/>
          </p:cNvSpPr>
          <p:nvPr>
            <p:ph type="body" idx="1"/>
          </p:nvPr>
        </p:nvSpPr>
        <p:spPr>
          <a:solidFill>
            <a:srgbClr val="FFFFFF"/>
          </a:solidFill>
          <a:ln>
            <a:solidFill>
              <a:srgbClr val="000000"/>
            </a:solidFill>
          </a:ln>
        </p:spPr>
        <p:txBody>
          <a:bodyPr/>
          <a:lstStyle/>
          <a:p>
            <a:pPr>
              <a:buFontTx/>
              <a:buChar char="•"/>
            </a:pPr>
            <a:endParaRPr lang="en-US" smtClean="0">
              <a:latin typeface="SymantecSans" pitchFamily="2"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1319837D-7FAB-48E7-BDD2-99140FA68637}" type="slidenum">
              <a:rPr lang="en-US"/>
              <a:pPr/>
              <a:t>29</a:t>
            </a:fld>
            <a:endParaRPr lang="en-US"/>
          </a:p>
        </p:txBody>
      </p:sp>
      <p:sp>
        <p:nvSpPr>
          <p:cNvPr id="64515" name="Rectangle 2"/>
          <p:cNvSpPr>
            <a:spLocks noChangeArrowheads="1" noTextEdit="1"/>
          </p:cNvSpPr>
          <p:nvPr>
            <p:ph type="sldImg"/>
          </p:nvPr>
        </p:nvSpPr>
        <p:spPr>
          <a:solidFill>
            <a:srgbClr val="FFFFFF"/>
          </a:solidFill>
          <a:ln/>
        </p:spPr>
      </p:sp>
      <p:sp>
        <p:nvSpPr>
          <p:cNvPr id="64516" name="Rectangle 3"/>
          <p:cNvSpPr>
            <a:spLocks noChangeArrowheads="1"/>
          </p:cNvSpPr>
          <p:nvPr>
            <p:ph type="body" idx="1"/>
          </p:nvPr>
        </p:nvSpPr>
        <p:spPr>
          <a:solidFill>
            <a:srgbClr val="FFFFFF"/>
          </a:solidFill>
          <a:ln>
            <a:solidFill>
              <a:srgbClr val="000000"/>
            </a:solidFill>
          </a:ln>
        </p:spPr>
        <p:txBody>
          <a:bodyPr/>
          <a:lstStyle/>
          <a:p>
            <a:pPr>
              <a:buFontTx/>
              <a:buChar char="•"/>
            </a:pPr>
            <a:endParaRPr lang="en-US" smtClean="0">
              <a:latin typeface="Helvetica" pitchFamily="-112" charset="0"/>
            </a:endParaRPr>
          </a:p>
          <a:p>
            <a:pPr>
              <a:buFontTx/>
              <a:buChar char="•"/>
            </a:pPr>
            <a:endParaRPr lang="en-US" smtClean="0">
              <a:latin typeface="Times New Roman" pitchFamily="-112"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5CED0D48-A961-4F33-86C9-B56EA0A3C740}" type="slidenum">
              <a:rPr lang="en-US"/>
              <a:pPr/>
              <a:t>30</a:t>
            </a:fld>
            <a:endParaRPr lang="en-US"/>
          </a:p>
        </p:txBody>
      </p:sp>
      <p:sp>
        <p:nvSpPr>
          <p:cNvPr id="65539" name="Slide Image Placeholder 1"/>
          <p:cNvSpPr>
            <a:spLocks noGrp="1" noRot="1" noChangeAspect="1" noTextEdit="1"/>
          </p:cNvSpPr>
          <p:nvPr>
            <p:ph type="sldImg"/>
          </p:nvPr>
        </p:nvSpPr>
        <p:spPr>
          <a:solidFill>
            <a:srgbClr val="FFFFFF"/>
          </a:solidFill>
          <a:ln/>
        </p:spPr>
      </p:sp>
      <p:sp>
        <p:nvSpPr>
          <p:cNvPr id="65540" name="Notes Placeholder 2"/>
          <p:cNvSpPr>
            <a:spLocks noGrp="1"/>
          </p:cNvSpPr>
          <p:nvPr>
            <p:ph type="body" idx="1"/>
          </p:nvPr>
        </p:nvSpPr>
        <p:spPr>
          <a:noFill/>
          <a:ln>
            <a:solidFill>
              <a:srgbClr val="000000"/>
            </a:solidFill>
          </a:ln>
        </p:spPr>
        <p:txBody>
          <a:bodyPr/>
          <a:lstStyle/>
          <a:p>
            <a:endParaRPr lang="en-US" smtClean="0"/>
          </a:p>
        </p:txBody>
      </p:sp>
      <p:sp>
        <p:nvSpPr>
          <p:cNvPr id="65541" name="Slide Number Placeholder 3"/>
          <p:cNvSpPr txBox="1">
            <a:spLocks noGrp="1"/>
          </p:cNvSpPr>
          <p:nvPr/>
        </p:nvSpPr>
        <p:spPr bwMode="auto">
          <a:xfrm>
            <a:off x="3886200" y="8721725"/>
            <a:ext cx="2971800" cy="458788"/>
          </a:xfrm>
          <a:prstGeom prst="rect">
            <a:avLst/>
          </a:prstGeom>
          <a:noFill/>
          <a:ln w="9525">
            <a:noFill/>
            <a:miter lim="800000"/>
            <a:headEnd/>
            <a:tailEnd/>
          </a:ln>
        </p:spPr>
        <p:txBody>
          <a:bodyPr lIns="91854" tIns="45927" rIns="91854" bIns="45927" anchor="b"/>
          <a:lstStyle/>
          <a:p>
            <a:pPr algn="r" defTabSz="919163"/>
            <a:fld id="{F66585CA-E0EE-41D8-9F4E-15E4C872451B}" type="slidenum">
              <a:rPr lang="en-US" sz="1200">
                <a:latin typeface="TradeGothic-BoldTwo" charset="0"/>
              </a:rPr>
              <a:pPr algn="r" defTabSz="919163"/>
              <a:t>30</a:t>
            </a:fld>
            <a:endParaRPr lang="en-US" sz="1200">
              <a:latin typeface="TradeGothic-BoldTwo"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3BC55A48-B0D2-4783-94FD-FFCE38D3625A}" type="slidenum">
              <a:rPr lang="en-US"/>
              <a:pPr/>
              <a:t>31</a:t>
            </a:fld>
            <a:endParaRPr lang="en-US"/>
          </a:p>
        </p:txBody>
      </p:sp>
      <p:sp>
        <p:nvSpPr>
          <p:cNvPr id="66563" name="Rectangle 2"/>
          <p:cNvSpPr>
            <a:spLocks noChangeArrowheads="1" noTextEdit="1"/>
          </p:cNvSpPr>
          <p:nvPr>
            <p:ph type="sldImg"/>
          </p:nvPr>
        </p:nvSpPr>
        <p:spPr>
          <a:xfrm>
            <a:off x="1138238" y="690563"/>
            <a:ext cx="4584700" cy="3438525"/>
          </a:xfrm>
          <a:ln w="12700" cap="flat">
            <a:solidFill>
              <a:schemeClr val="tx1"/>
            </a:solidFill>
          </a:ln>
        </p:spPr>
      </p:sp>
      <p:sp>
        <p:nvSpPr>
          <p:cNvPr id="66564" name="Rectangle 3"/>
          <p:cNvSpPr>
            <a:spLocks noGrp="1" noChangeArrowheads="1"/>
          </p:cNvSpPr>
          <p:nvPr>
            <p:ph type="body" idx="1"/>
          </p:nvPr>
        </p:nvSpPr>
        <p:spPr>
          <a:xfrm>
            <a:off x="914400" y="4360863"/>
            <a:ext cx="5029200" cy="4130675"/>
          </a:xfrm>
          <a:noFill/>
          <a:ln/>
        </p:spPr>
        <p:txBody>
          <a:bodyPr lIns="92069" tIns="46036" rIns="92069" bIns="46036"/>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TitleImage-CITYSCAPE_1280x557x92dpi"/>
          <p:cNvPicPr>
            <a:picLocks noChangeAspect="1" noChangeArrowheads="1"/>
          </p:cNvPicPr>
          <p:nvPr/>
        </p:nvPicPr>
        <p:blipFill>
          <a:blip r:embed="rId2"/>
          <a:srcRect/>
          <a:stretch>
            <a:fillRect/>
          </a:stretch>
        </p:blipFill>
        <p:spPr bwMode="auto">
          <a:xfrm>
            <a:off x="0" y="0"/>
            <a:ext cx="9144000" cy="3978275"/>
          </a:xfrm>
          <a:prstGeom prst="rect">
            <a:avLst/>
          </a:prstGeom>
          <a:noFill/>
          <a:ln w="9525">
            <a:noFill/>
            <a:miter lim="800000"/>
            <a:headEnd/>
            <a:tailEnd/>
          </a:ln>
        </p:spPr>
      </p:pic>
      <p:grpSp>
        <p:nvGrpSpPr>
          <p:cNvPr id="5" name="Group 3"/>
          <p:cNvGrpSpPr>
            <a:grpSpLocks/>
          </p:cNvGrpSpPr>
          <p:nvPr/>
        </p:nvGrpSpPr>
        <p:grpSpPr bwMode="auto">
          <a:xfrm>
            <a:off x="0" y="0"/>
            <a:ext cx="9144000" cy="6858000"/>
            <a:chOff x="0" y="0"/>
            <a:chExt cx="5760" cy="4320"/>
          </a:xfrm>
        </p:grpSpPr>
        <p:grpSp>
          <p:nvGrpSpPr>
            <p:cNvPr id="6" name="Group 4"/>
            <p:cNvGrpSpPr>
              <a:grpSpLocks/>
            </p:cNvGrpSpPr>
            <p:nvPr userDrawn="1"/>
          </p:nvGrpSpPr>
          <p:grpSpPr bwMode="auto">
            <a:xfrm>
              <a:off x="0" y="0"/>
              <a:ext cx="5760" cy="4320"/>
              <a:chOff x="0" y="0"/>
              <a:chExt cx="5760" cy="4320"/>
            </a:xfrm>
          </p:grpSpPr>
          <p:sp>
            <p:nvSpPr>
              <p:cNvPr id="12" name="Rectangle 5"/>
              <p:cNvSpPr>
                <a:spLocks noChangeArrowheads="1"/>
              </p:cNvSpPr>
              <p:nvPr/>
            </p:nvSpPr>
            <p:spPr bwMode="auto">
              <a:xfrm>
                <a:off x="0" y="2505"/>
                <a:ext cx="1132" cy="1815"/>
              </a:xfrm>
              <a:prstGeom prst="rect">
                <a:avLst/>
              </a:prstGeom>
              <a:solidFill>
                <a:srgbClr val="ABBFCF"/>
              </a:solidFill>
              <a:ln w="9525" algn="ctr">
                <a:noFill/>
                <a:miter lim="800000"/>
                <a:headEnd/>
                <a:tailEnd/>
              </a:ln>
              <a:effectLst/>
            </p:spPr>
            <p:txBody>
              <a:bodyPr wrap="none" anchor="ctr"/>
              <a:lstStyle/>
              <a:p>
                <a:pPr>
                  <a:defRPr/>
                </a:pPr>
                <a:endParaRPr lang="en-US"/>
              </a:p>
            </p:txBody>
          </p:sp>
          <p:pic>
            <p:nvPicPr>
              <p:cNvPr id="13" name="Picture 6" descr="TitleMaster-SideBar_252x960"/>
              <p:cNvPicPr>
                <a:picLocks noChangeAspect="1" noChangeArrowheads="1"/>
              </p:cNvPicPr>
              <p:nvPr/>
            </p:nvPicPr>
            <p:blipFill>
              <a:blip r:embed="rId3"/>
              <a:srcRect b="58"/>
              <a:stretch>
                <a:fillRect/>
              </a:stretch>
            </p:blipFill>
            <p:spPr bwMode="gray">
              <a:xfrm>
                <a:off x="0" y="0"/>
                <a:ext cx="1134" cy="2505"/>
              </a:xfrm>
              <a:prstGeom prst="rect">
                <a:avLst/>
              </a:prstGeom>
              <a:noFill/>
              <a:ln w="9525">
                <a:noFill/>
                <a:miter lim="800000"/>
                <a:headEnd/>
                <a:tailEnd/>
              </a:ln>
            </p:spPr>
          </p:pic>
          <p:sp>
            <p:nvSpPr>
              <p:cNvPr id="14" name="Rectangle 7"/>
              <p:cNvSpPr>
                <a:spLocks noChangeArrowheads="1"/>
              </p:cNvSpPr>
              <p:nvPr/>
            </p:nvSpPr>
            <p:spPr bwMode="gray">
              <a:xfrm>
                <a:off x="1132" y="2505"/>
                <a:ext cx="4628" cy="1815"/>
              </a:xfrm>
              <a:prstGeom prst="rect">
                <a:avLst/>
              </a:prstGeom>
              <a:solidFill>
                <a:schemeClr val="bg1"/>
              </a:solidFill>
              <a:ln w="9525">
                <a:noFill/>
                <a:miter lim="800000"/>
                <a:headEnd/>
                <a:tailEnd/>
              </a:ln>
              <a:effectLst/>
            </p:spPr>
            <p:txBody>
              <a:bodyPr wrap="none" anchor="ctr"/>
              <a:lstStyle/>
              <a:p>
                <a:pPr>
                  <a:defRPr/>
                </a:pPr>
                <a:endParaRPr lang="en-US"/>
              </a:p>
            </p:txBody>
          </p:sp>
          <p:sp>
            <p:nvSpPr>
              <p:cNvPr id="15" name="Line 8"/>
              <p:cNvSpPr>
                <a:spLocks noChangeShapeType="1"/>
              </p:cNvSpPr>
              <p:nvPr/>
            </p:nvSpPr>
            <p:spPr bwMode="gray">
              <a:xfrm>
                <a:off x="1130" y="0"/>
                <a:ext cx="0" cy="4320"/>
              </a:xfrm>
              <a:prstGeom prst="line">
                <a:avLst/>
              </a:prstGeom>
              <a:noFill/>
              <a:ln w="15875">
                <a:solidFill>
                  <a:srgbClr val="B9C9D7"/>
                </a:solidFill>
                <a:round/>
                <a:headEnd/>
                <a:tailEnd/>
              </a:ln>
              <a:effectLst/>
            </p:spPr>
            <p:txBody>
              <a:bodyPr/>
              <a:lstStyle/>
              <a:p>
                <a:pPr>
                  <a:defRPr/>
                </a:pPr>
                <a:endParaRPr lang="en-US"/>
              </a:p>
            </p:txBody>
          </p:sp>
          <p:grpSp>
            <p:nvGrpSpPr>
              <p:cNvPr id="16" name="Group 9"/>
              <p:cNvGrpSpPr>
                <a:grpSpLocks/>
              </p:cNvGrpSpPr>
              <p:nvPr userDrawn="1"/>
            </p:nvGrpSpPr>
            <p:grpSpPr bwMode="auto">
              <a:xfrm>
                <a:off x="0" y="2505"/>
                <a:ext cx="5760" cy="0"/>
                <a:chOff x="0" y="2505"/>
                <a:chExt cx="5760" cy="0"/>
              </a:xfrm>
            </p:grpSpPr>
            <p:sp>
              <p:nvSpPr>
                <p:cNvPr id="17" name="Line 10"/>
                <p:cNvSpPr>
                  <a:spLocks noChangeShapeType="1"/>
                </p:cNvSpPr>
                <p:nvPr/>
              </p:nvSpPr>
              <p:spPr bwMode="gray">
                <a:xfrm>
                  <a:off x="1130" y="2505"/>
                  <a:ext cx="4630" cy="0"/>
                </a:xfrm>
                <a:prstGeom prst="line">
                  <a:avLst/>
                </a:prstGeom>
                <a:noFill/>
                <a:ln w="15875">
                  <a:solidFill>
                    <a:srgbClr val="99B1C5"/>
                  </a:solidFill>
                  <a:round/>
                  <a:headEnd/>
                  <a:tailEnd/>
                </a:ln>
                <a:effectLst/>
              </p:spPr>
              <p:txBody>
                <a:bodyPr/>
                <a:lstStyle/>
                <a:p>
                  <a:pPr>
                    <a:defRPr/>
                  </a:pPr>
                  <a:endParaRPr lang="en-US"/>
                </a:p>
              </p:txBody>
            </p:sp>
            <p:sp>
              <p:nvSpPr>
                <p:cNvPr id="18" name="Line 11"/>
                <p:cNvSpPr>
                  <a:spLocks noChangeShapeType="1"/>
                </p:cNvSpPr>
                <p:nvPr/>
              </p:nvSpPr>
              <p:spPr bwMode="gray">
                <a:xfrm>
                  <a:off x="0" y="2505"/>
                  <a:ext cx="1134" cy="0"/>
                </a:xfrm>
                <a:prstGeom prst="line">
                  <a:avLst/>
                </a:prstGeom>
                <a:noFill/>
                <a:ln w="15875">
                  <a:solidFill>
                    <a:srgbClr val="D2DCE6"/>
                  </a:solidFill>
                  <a:round/>
                  <a:headEnd/>
                  <a:tailEnd/>
                </a:ln>
                <a:effectLst/>
              </p:spPr>
              <p:txBody>
                <a:bodyPr/>
                <a:lstStyle/>
                <a:p>
                  <a:pPr>
                    <a:defRPr/>
                  </a:pPr>
                  <a:endParaRPr lang="en-US"/>
                </a:p>
              </p:txBody>
            </p:sp>
          </p:grpSp>
        </p:grpSp>
        <p:grpSp>
          <p:nvGrpSpPr>
            <p:cNvPr id="7" name="Group 12"/>
            <p:cNvGrpSpPr>
              <a:grpSpLocks/>
            </p:cNvGrpSpPr>
            <p:nvPr userDrawn="1"/>
          </p:nvGrpSpPr>
          <p:grpSpPr bwMode="auto">
            <a:xfrm>
              <a:off x="0" y="212"/>
              <a:ext cx="2249" cy="909"/>
              <a:chOff x="0" y="212"/>
              <a:chExt cx="2249" cy="909"/>
            </a:xfrm>
          </p:grpSpPr>
          <p:sp>
            <p:nvSpPr>
              <p:cNvPr id="8" name="Freeform 13"/>
              <p:cNvSpPr>
                <a:spLocks/>
              </p:cNvSpPr>
              <p:nvPr/>
            </p:nvSpPr>
            <p:spPr bwMode="gray">
              <a:xfrm>
                <a:off x="6" y="212"/>
                <a:ext cx="2242" cy="901"/>
              </a:xfrm>
              <a:custGeom>
                <a:avLst/>
                <a:gdLst/>
                <a:ahLst/>
                <a:cxnLst>
                  <a:cxn ang="0">
                    <a:pos x="1" y="909"/>
                  </a:cxn>
                  <a:cxn ang="0">
                    <a:pos x="0" y="2"/>
                  </a:cxn>
                  <a:cxn ang="0">
                    <a:pos x="2124" y="0"/>
                  </a:cxn>
                  <a:cxn ang="0">
                    <a:pos x="2241" y="102"/>
                  </a:cxn>
                  <a:cxn ang="0">
                    <a:pos x="2242" y="806"/>
                  </a:cxn>
                  <a:cxn ang="0">
                    <a:pos x="2126" y="908"/>
                  </a:cxn>
                  <a:cxn ang="0">
                    <a:pos x="1" y="909"/>
                  </a:cxn>
                </a:cxnLst>
                <a:rect l="0" t="0" r="r" b="b"/>
                <a:pathLst>
                  <a:path w="2242" h="909">
                    <a:moveTo>
                      <a:pt x="1" y="909"/>
                    </a:moveTo>
                    <a:cubicBezTo>
                      <a:pt x="1" y="909"/>
                      <a:pt x="0" y="455"/>
                      <a:pt x="0" y="2"/>
                    </a:cubicBezTo>
                    <a:cubicBezTo>
                      <a:pt x="47" y="2"/>
                      <a:pt x="1747" y="0"/>
                      <a:pt x="2124" y="0"/>
                    </a:cubicBezTo>
                    <a:cubicBezTo>
                      <a:pt x="2204" y="0"/>
                      <a:pt x="2241" y="41"/>
                      <a:pt x="2241" y="102"/>
                    </a:cubicBezTo>
                    <a:cubicBezTo>
                      <a:pt x="2241" y="102"/>
                      <a:pt x="2242" y="677"/>
                      <a:pt x="2242" y="806"/>
                    </a:cubicBezTo>
                    <a:cubicBezTo>
                      <a:pt x="2242" y="873"/>
                      <a:pt x="2196" y="908"/>
                      <a:pt x="2126" y="908"/>
                    </a:cubicBezTo>
                    <a:cubicBezTo>
                      <a:pt x="1072" y="909"/>
                      <a:pt x="1" y="909"/>
                      <a:pt x="1" y="909"/>
                    </a:cubicBezTo>
                    <a:close/>
                  </a:path>
                </a:pathLst>
              </a:custGeom>
              <a:solidFill>
                <a:srgbClr val="FFCC00"/>
              </a:solidFill>
              <a:ln w="9525" cap="flat" cmpd="sng">
                <a:noFill/>
                <a:prstDash val="solid"/>
                <a:round/>
                <a:headEnd/>
                <a:tailEnd/>
              </a:ln>
              <a:effectLst/>
            </p:spPr>
            <p:txBody>
              <a:bodyPr/>
              <a:lstStyle/>
              <a:p>
                <a:pPr>
                  <a:defRPr/>
                </a:pPr>
                <a:endParaRPr lang="en-US"/>
              </a:p>
            </p:txBody>
          </p:sp>
          <p:pic>
            <p:nvPicPr>
              <p:cNvPr id="9" name="Picture 14" descr="TitleLogo_WithTag"/>
              <p:cNvPicPr>
                <a:picLocks noChangeAspect="1" noChangeArrowheads="1"/>
              </p:cNvPicPr>
              <p:nvPr/>
            </p:nvPicPr>
            <p:blipFill>
              <a:blip r:embed="rId4"/>
              <a:srcRect l="833" t="3320" r="1088" b="3502"/>
              <a:stretch>
                <a:fillRect/>
              </a:stretch>
            </p:blipFill>
            <p:spPr bwMode="gray">
              <a:xfrm>
                <a:off x="311" y="354"/>
                <a:ext cx="1649" cy="449"/>
              </a:xfrm>
              <a:prstGeom prst="rect">
                <a:avLst/>
              </a:prstGeom>
              <a:noFill/>
              <a:ln w="9525">
                <a:noFill/>
                <a:miter lim="800000"/>
                <a:headEnd/>
                <a:tailEnd/>
              </a:ln>
            </p:spPr>
          </p:pic>
          <p:sp>
            <p:nvSpPr>
              <p:cNvPr id="10" name="Freeform 15"/>
              <p:cNvSpPr>
                <a:spLocks/>
              </p:cNvSpPr>
              <p:nvPr/>
            </p:nvSpPr>
            <p:spPr bwMode="auto">
              <a:xfrm>
                <a:off x="0" y="931"/>
                <a:ext cx="2249" cy="190"/>
              </a:xfrm>
              <a:custGeom>
                <a:avLst/>
                <a:gdLst/>
                <a:ahLst/>
                <a:cxnLst>
                  <a:cxn ang="0">
                    <a:pos x="0" y="0"/>
                  </a:cxn>
                  <a:cxn ang="0">
                    <a:pos x="561" y="0"/>
                  </a:cxn>
                  <a:cxn ang="0">
                    <a:pos x="1124" y="0"/>
                  </a:cxn>
                  <a:cxn ang="0">
                    <a:pos x="1686" y="0"/>
                  </a:cxn>
                  <a:cxn ang="0">
                    <a:pos x="2249" y="0"/>
                  </a:cxn>
                  <a:cxn ang="0">
                    <a:pos x="2249" y="88"/>
                  </a:cxn>
                  <a:cxn ang="0">
                    <a:pos x="2248" y="99"/>
                  </a:cxn>
                  <a:cxn ang="0">
                    <a:pos x="2247" y="104"/>
                  </a:cxn>
                  <a:cxn ang="0">
                    <a:pos x="2246" y="109"/>
                  </a:cxn>
                  <a:cxn ang="0">
                    <a:pos x="2244" y="118"/>
                  </a:cxn>
                  <a:cxn ang="0">
                    <a:pos x="2242" y="123"/>
                  </a:cxn>
                  <a:cxn ang="0">
                    <a:pos x="2240" y="128"/>
                  </a:cxn>
                  <a:cxn ang="0">
                    <a:pos x="2235" y="137"/>
                  </a:cxn>
                  <a:cxn ang="0">
                    <a:pos x="2230" y="145"/>
                  </a:cxn>
                  <a:cxn ang="0">
                    <a:pos x="2224" y="153"/>
                  </a:cxn>
                  <a:cxn ang="0">
                    <a:pos x="2217" y="160"/>
                  </a:cxn>
                  <a:cxn ang="0">
                    <a:pos x="2209" y="167"/>
                  </a:cxn>
                  <a:cxn ang="0">
                    <a:pos x="2200" y="173"/>
                  </a:cxn>
                  <a:cxn ang="0">
                    <a:pos x="2191" y="178"/>
                  </a:cxn>
                  <a:cxn ang="0">
                    <a:pos x="2182" y="182"/>
                  </a:cxn>
                  <a:cxn ang="0">
                    <a:pos x="2172" y="186"/>
                  </a:cxn>
                  <a:cxn ang="0">
                    <a:pos x="2161" y="188"/>
                  </a:cxn>
                  <a:cxn ang="0">
                    <a:pos x="2151" y="190"/>
                  </a:cxn>
                  <a:cxn ang="0">
                    <a:pos x="2139" y="190"/>
                  </a:cxn>
                  <a:cxn ang="0">
                    <a:pos x="1603" y="190"/>
                  </a:cxn>
                  <a:cxn ang="0">
                    <a:pos x="1069" y="190"/>
                  </a:cxn>
                  <a:cxn ang="0">
                    <a:pos x="534" y="190"/>
                  </a:cxn>
                  <a:cxn ang="0">
                    <a:pos x="0" y="190"/>
                  </a:cxn>
                  <a:cxn ang="0">
                    <a:pos x="0" y="0"/>
                  </a:cxn>
                </a:cxnLst>
                <a:rect l="0" t="0" r="r" b="b"/>
                <a:pathLst>
                  <a:path w="2249" h="190">
                    <a:moveTo>
                      <a:pt x="0" y="0"/>
                    </a:moveTo>
                    <a:lnTo>
                      <a:pt x="561" y="0"/>
                    </a:lnTo>
                    <a:lnTo>
                      <a:pt x="1124" y="0"/>
                    </a:lnTo>
                    <a:lnTo>
                      <a:pt x="1686" y="0"/>
                    </a:lnTo>
                    <a:lnTo>
                      <a:pt x="2249" y="0"/>
                    </a:lnTo>
                    <a:lnTo>
                      <a:pt x="2249" y="88"/>
                    </a:lnTo>
                    <a:lnTo>
                      <a:pt x="2248" y="99"/>
                    </a:lnTo>
                    <a:lnTo>
                      <a:pt x="2247" y="104"/>
                    </a:lnTo>
                    <a:lnTo>
                      <a:pt x="2246" y="109"/>
                    </a:lnTo>
                    <a:lnTo>
                      <a:pt x="2244" y="118"/>
                    </a:lnTo>
                    <a:lnTo>
                      <a:pt x="2242" y="123"/>
                    </a:lnTo>
                    <a:lnTo>
                      <a:pt x="2240" y="128"/>
                    </a:lnTo>
                    <a:lnTo>
                      <a:pt x="2235" y="137"/>
                    </a:lnTo>
                    <a:lnTo>
                      <a:pt x="2230" y="145"/>
                    </a:lnTo>
                    <a:lnTo>
                      <a:pt x="2224" y="153"/>
                    </a:lnTo>
                    <a:lnTo>
                      <a:pt x="2217" y="160"/>
                    </a:lnTo>
                    <a:lnTo>
                      <a:pt x="2209" y="167"/>
                    </a:lnTo>
                    <a:lnTo>
                      <a:pt x="2200" y="173"/>
                    </a:lnTo>
                    <a:lnTo>
                      <a:pt x="2191" y="178"/>
                    </a:lnTo>
                    <a:lnTo>
                      <a:pt x="2182" y="182"/>
                    </a:lnTo>
                    <a:lnTo>
                      <a:pt x="2172" y="186"/>
                    </a:lnTo>
                    <a:lnTo>
                      <a:pt x="2161" y="188"/>
                    </a:lnTo>
                    <a:lnTo>
                      <a:pt x="2151" y="190"/>
                    </a:lnTo>
                    <a:lnTo>
                      <a:pt x="2139" y="190"/>
                    </a:lnTo>
                    <a:lnTo>
                      <a:pt x="1603" y="190"/>
                    </a:lnTo>
                    <a:lnTo>
                      <a:pt x="1069" y="190"/>
                    </a:lnTo>
                    <a:lnTo>
                      <a:pt x="534" y="190"/>
                    </a:lnTo>
                    <a:lnTo>
                      <a:pt x="0" y="190"/>
                    </a:lnTo>
                    <a:lnTo>
                      <a:pt x="0" y="0"/>
                    </a:lnTo>
                    <a:close/>
                  </a:path>
                </a:pathLst>
              </a:custGeom>
              <a:solidFill>
                <a:schemeClr val="tx1"/>
              </a:solidFill>
              <a:ln w="9525">
                <a:noFill/>
                <a:round/>
                <a:headEnd/>
                <a:tailEnd/>
              </a:ln>
            </p:spPr>
            <p:txBody>
              <a:bodyPr/>
              <a:lstStyle/>
              <a:p>
                <a:pPr>
                  <a:defRPr/>
                </a:pPr>
                <a:endParaRPr lang="en-US"/>
              </a:p>
            </p:txBody>
          </p:sp>
          <p:pic>
            <p:nvPicPr>
              <p:cNvPr id="11" name="Picture 16" descr="Hires-tagline-92dp"/>
              <p:cNvPicPr>
                <a:picLocks noChangeAspect="1" noChangeArrowheads="1"/>
              </p:cNvPicPr>
              <p:nvPr/>
            </p:nvPicPr>
            <p:blipFill>
              <a:blip r:embed="rId5"/>
              <a:srcRect/>
              <a:stretch>
                <a:fillRect/>
              </a:stretch>
            </p:blipFill>
            <p:spPr bwMode="auto">
              <a:xfrm>
                <a:off x="357" y="975"/>
                <a:ext cx="1572" cy="98"/>
              </a:xfrm>
              <a:prstGeom prst="rect">
                <a:avLst/>
              </a:prstGeom>
              <a:noFill/>
              <a:ln w="9525">
                <a:noFill/>
                <a:miter lim="800000"/>
                <a:headEnd/>
                <a:tailEnd/>
              </a:ln>
            </p:spPr>
          </p:pic>
        </p:grpSp>
      </p:grpSp>
      <p:sp>
        <p:nvSpPr>
          <p:cNvPr id="19" name="Text Box 19"/>
          <p:cNvSpPr txBox="1">
            <a:spLocks noChangeArrowheads="1"/>
          </p:cNvSpPr>
          <p:nvPr userDrawn="1"/>
        </p:nvSpPr>
        <p:spPr bwMode="auto">
          <a:xfrm>
            <a:off x="2019300" y="6515100"/>
            <a:ext cx="6756400" cy="366713"/>
          </a:xfrm>
          <a:prstGeom prst="rect">
            <a:avLst/>
          </a:prstGeom>
          <a:noFill/>
          <a:ln w="9525">
            <a:noFill/>
            <a:miter lim="800000"/>
            <a:headEnd/>
            <a:tailEnd/>
          </a:ln>
          <a:effectLst/>
        </p:spPr>
        <p:txBody>
          <a:bodyPr>
            <a:spAutoFit/>
          </a:bodyPr>
          <a:lstStyle/>
          <a:p>
            <a:pPr>
              <a:spcBef>
                <a:spcPct val="50000"/>
              </a:spcBef>
              <a:defRPr/>
            </a:pPr>
            <a:endParaRPr lang="en-US">
              <a:latin typeface="Times" pitchFamily="-112" charset="0"/>
            </a:endParaRPr>
          </a:p>
        </p:txBody>
      </p:sp>
      <p:sp>
        <p:nvSpPr>
          <p:cNvPr id="351249" name="Rectangle 17"/>
          <p:cNvSpPr>
            <a:spLocks noGrp="1" noChangeArrowheads="1"/>
          </p:cNvSpPr>
          <p:nvPr>
            <p:ph type="ctrTitle"/>
          </p:nvPr>
        </p:nvSpPr>
        <p:spPr>
          <a:xfrm>
            <a:off x="2033588" y="4340225"/>
            <a:ext cx="6746875" cy="914400"/>
          </a:xfrm>
        </p:spPr>
        <p:txBody>
          <a:bodyPr/>
          <a:lstStyle>
            <a:lvl1pPr>
              <a:defRPr>
                <a:solidFill>
                  <a:schemeClr val="tx1"/>
                </a:solidFill>
              </a:defRPr>
            </a:lvl1pPr>
          </a:lstStyle>
          <a:p>
            <a:r>
              <a:rPr lang="en-US"/>
              <a:t>Click to edit Master title style</a:t>
            </a:r>
          </a:p>
        </p:txBody>
      </p:sp>
      <p:sp>
        <p:nvSpPr>
          <p:cNvPr id="351250" name="Rectangle 18"/>
          <p:cNvSpPr>
            <a:spLocks noGrp="1" noChangeArrowheads="1"/>
          </p:cNvSpPr>
          <p:nvPr>
            <p:ph type="subTitle" idx="1"/>
          </p:nvPr>
        </p:nvSpPr>
        <p:spPr>
          <a:xfrm>
            <a:off x="2033588" y="5494338"/>
            <a:ext cx="6746875" cy="890587"/>
          </a:xfrm>
        </p:spPr>
        <p:txBody>
          <a:bodyPr anchor="ctr"/>
          <a:lstStyle>
            <a:lvl1pPr marL="0" indent="0">
              <a:buFontTx/>
              <a:buNone/>
              <a:defRPr sz="1900"/>
            </a:lvl1pPr>
          </a:lstStyle>
          <a:p>
            <a:r>
              <a:rPr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sldNum" sz="quarter" idx="10"/>
          </p:nvPr>
        </p:nvSpPr>
        <p:spPr>
          <a:ln/>
        </p:spPr>
        <p:txBody>
          <a:bodyPr/>
          <a:lstStyle>
            <a:lvl1pPr>
              <a:defRPr/>
            </a:lvl1pPr>
          </a:lstStyle>
          <a:p>
            <a:pPr>
              <a:defRPr/>
            </a:pPr>
            <a:fld id="{98BA20A8-1CDB-438C-AC65-1F4CC4685FB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sldNum" sz="quarter" idx="10"/>
          </p:nvPr>
        </p:nvSpPr>
        <p:spPr>
          <a:ln/>
        </p:spPr>
        <p:txBody>
          <a:bodyPr/>
          <a:lstStyle>
            <a:lvl1pPr>
              <a:defRPr/>
            </a:lvl1pPr>
          </a:lstStyle>
          <a:p>
            <a:pPr>
              <a:defRPr/>
            </a:pPr>
            <a:fld id="{4B3EA95A-758F-4A5C-8F35-564EB9CE402E}"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42875" y="1300163"/>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333875" y="1300163"/>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sldNum" sz="quarter" idx="10"/>
          </p:nvPr>
        </p:nvSpPr>
        <p:spPr>
          <a:ln/>
        </p:spPr>
        <p:txBody>
          <a:bodyPr/>
          <a:lstStyle>
            <a:lvl1pPr>
              <a:defRPr/>
            </a:lvl1pPr>
          </a:lstStyle>
          <a:p>
            <a:pPr>
              <a:defRPr/>
            </a:pPr>
            <a:fld id="{81D1F3E6-68F5-4F08-AB83-E2116503A60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1"/>
          <p:cNvSpPr>
            <a:spLocks noGrp="1" noChangeArrowheads="1"/>
          </p:cNvSpPr>
          <p:nvPr>
            <p:ph type="sldNum" sz="quarter" idx="10"/>
          </p:nvPr>
        </p:nvSpPr>
        <p:spPr>
          <a:ln/>
        </p:spPr>
        <p:txBody>
          <a:bodyPr/>
          <a:lstStyle>
            <a:lvl1pPr>
              <a:defRPr/>
            </a:lvl1pPr>
          </a:lstStyle>
          <a:p>
            <a:pPr>
              <a:defRPr/>
            </a:pPr>
            <a:fld id="{BFA2B078-DECB-41B5-B3BF-B16DBE4984CC}"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1"/>
          <p:cNvSpPr>
            <a:spLocks noGrp="1" noChangeArrowheads="1"/>
          </p:cNvSpPr>
          <p:nvPr>
            <p:ph type="sldNum" sz="quarter" idx="10"/>
          </p:nvPr>
        </p:nvSpPr>
        <p:spPr>
          <a:ln/>
        </p:spPr>
        <p:txBody>
          <a:bodyPr/>
          <a:lstStyle>
            <a:lvl1pPr>
              <a:defRPr/>
            </a:lvl1pPr>
          </a:lstStyle>
          <a:p>
            <a:pPr>
              <a:defRPr/>
            </a:pPr>
            <a:fld id="{3C1211B1-C7AF-4BB2-95D4-B81C6D9BAEC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sldNum" sz="quarter" idx="10"/>
          </p:nvPr>
        </p:nvSpPr>
        <p:spPr>
          <a:ln/>
        </p:spPr>
        <p:txBody>
          <a:bodyPr/>
          <a:lstStyle>
            <a:lvl1pPr>
              <a:defRPr/>
            </a:lvl1pPr>
          </a:lstStyle>
          <a:p>
            <a:pPr>
              <a:defRPr/>
            </a:pPr>
            <a:fld id="{D4FEA759-3DCC-4C05-A0FF-8F55F50E11F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sldNum" sz="quarter" idx="10"/>
          </p:nvPr>
        </p:nvSpPr>
        <p:spPr>
          <a:ln/>
        </p:spPr>
        <p:txBody>
          <a:bodyPr/>
          <a:lstStyle>
            <a:lvl1pPr>
              <a:defRPr/>
            </a:lvl1pPr>
          </a:lstStyle>
          <a:p>
            <a:pPr>
              <a:defRPr/>
            </a:pPr>
            <a:fld id="{2E7F6B59-9896-4321-B704-D496848F21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sldNum" sz="quarter" idx="10"/>
          </p:nvPr>
        </p:nvSpPr>
        <p:spPr>
          <a:ln/>
        </p:spPr>
        <p:txBody>
          <a:bodyPr/>
          <a:lstStyle>
            <a:lvl1pPr>
              <a:defRPr/>
            </a:lvl1pPr>
          </a:lstStyle>
          <a:p>
            <a:pPr>
              <a:defRPr/>
            </a:pPr>
            <a:fld id="{D4B9D74D-CD47-4EC6-BF8A-0FA038BF91D0}"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sldNum" sz="quarter" idx="10"/>
          </p:nvPr>
        </p:nvSpPr>
        <p:spPr>
          <a:ln/>
        </p:spPr>
        <p:txBody>
          <a:bodyPr/>
          <a:lstStyle>
            <a:lvl1pPr>
              <a:defRPr/>
            </a:lvl1pPr>
          </a:lstStyle>
          <a:p>
            <a:pPr>
              <a:defRPr/>
            </a:pPr>
            <a:fld id="{1D20B13D-7DDE-42A0-A876-DC8BCFBB0F8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15075" y="152400"/>
            <a:ext cx="2057400" cy="5673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42875" y="152400"/>
            <a:ext cx="6019800" cy="56737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1"/>
          <p:cNvSpPr>
            <a:spLocks noGrp="1" noChangeArrowheads="1"/>
          </p:cNvSpPr>
          <p:nvPr>
            <p:ph type="sldNum" sz="quarter" idx="10"/>
          </p:nvPr>
        </p:nvSpPr>
        <p:spPr>
          <a:ln/>
        </p:spPr>
        <p:txBody>
          <a:bodyPr/>
          <a:lstStyle>
            <a:lvl1pPr>
              <a:defRPr/>
            </a:lvl1pPr>
          </a:lstStyle>
          <a:p>
            <a:pPr>
              <a:defRPr/>
            </a:pPr>
            <a:fld id="{73CF7265-C676-429F-ADF8-30D09BF958F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0210" name="Rectangle 2"/>
          <p:cNvSpPr>
            <a:spLocks noChangeArrowheads="1"/>
          </p:cNvSpPr>
          <p:nvPr/>
        </p:nvSpPr>
        <p:spPr bwMode="ltGray">
          <a:xfrm flipV="1">
            <a:off x="0" y="6605588"/>
            <a:ext cx="9144000" cy="252412"/>
          </a:xfrm>
          <a:prstGeom prst="rect">
            <a:avLst/>
          </a:prstGeom>
          <a:solidFill>
            <a:srgbClr val="AFB9C1"/>
          </a:solidFill>
          <a:ln w="9525" algn="ctr">
            <a:noFill/>
            <a:miter lim="800000"/>
            <a:headEnd/>
            <a:tailEnd/>
          </a:ln>
          <a:effectLst/>
        </p:spPr>
        <p:txBody>
          <a:bodyPr wrap="none" anchor="ctr"/>
          <a:lstStyle/>
          <a:p>
            <a:pPr>
              <a:defRPr/>
            </a:pPr>
            <a:endParaRPr lang="en-US"/>
          </a:p>
        </p:txBody>
      </p:sp>
      <p:grpSp>
        <p:nvGrpSpPr>
          <p:cNvPr id="1027" name="Group 3"/>
          <p:cNvGrpSpPr>
            <a:grpSpLocks/>
          </p:cNvGrpSpPr>
          <p:nvPr/>
        </p:nvGrpSpPr>
        <p:grpSpPr bwMode="auto">
          <a:xfrm>
            <a:off x="4618038" y="6588125"/>
            <a:ext cx="4521200" cy="273050"/>
            <a:chOff x="2909" y="4150"/>
            <a:chExt cx="2848" cy="172"/>
          </a:xfrm>
        </p:grpSpPr>
        <p:pic>
          <p:nvPicPr>
            <p:cNvPr id="1036" name="Picture 4" descr="SlideMasterTabShadow"/>
            <p:cNvPicPr>
              <a:picLocks noChangeAspect="1" noChangeArrowheads="1"/>
            </p:cNvPicPr>
            <p:nvPr/>
          </p:nvPicPr>
          <p:blipFill>
            <a:blip r:embed="rId13"/>
            <a:srcRect/>
            <a:stretch>
              <a:fillRect/>
            </a:stretch>
          </p:blipFill>
          <p:spPr bwMode="auto">
            <a:xfrm>
              <a:off x="2909" y="4162"/>
              <a:ext cx="2848" cy="160"/>
            </a:xfrm>
            <a:prstGeom prst="rect">
              <a:avLst/>
            </a:prstGeom>
            <a:noFill/>
            <a:ln w="9525">
              <a:noFill/>
              <a:miter lim="800000"/>
              <a:headEnd/>
              <a:tailEnd/>
            </a:ln>
          </p:spPr>
        </p:pic>
        <p:sp>
          <p:nvSpPr>
            <p:cNvPr id="350213" name="Freeform 5" descr="SlideMasterTab_92dpi"/>
            <p:cNvSpPr>
              <a:spLocks/>
            </p:cNvSpPr>
            <p:nvPr/>
          </p:nvSpPr>
          <p:spPr bwMode="auto">
            <a:xfrm>
              <a:off x="3099" y="4150"/>
              <a:ext cx="2468" cy="171"/>
            </a:xfrm>
            <a:custGeom>
              <a:avLst/>
              <a:gdLst/>
              <a:ahLst/>
              <a:cxnLst>
                <a:cxn ang="0">
                  <a:pos x="2464" y="170"/>
                </a:cxn>
                <a:cxn ang="0">
                  <a:pos x="2464" y="69"/>
                </a:cxn>
                <a:cxn ang="0">
                  <a:pos x="2397" y="2"/>
                </a:cxn>
                <a:cxn ang="0">
                  <a:pos x="64" y="0"/>
                </a:cxn>
                <a:cxn ang="0">
                  <a:pos x="0" y="63"/>
                </a:cxn>
                <a:cxn ang="0">
                  <a:pos x="0" y="171"/>
                </a:cxn>
                <a:cxn ang="0">
                  <a:pos x="2464" y="170"/>
                </a:cxn>
              </a:cxnLst>
              <a:rect l="0" t="0" r="r" b="b"/>
              <a:pathLst>
                <a:path w="2464" h="171">
                  <a:moveTo>
                    <a:pt x="2464" y="170"/>
                  </a:moveTo>
                  <a:cubicBezTo>
                    <a:pt x="2464" y="170"/>
                    <a:pt x="2464" y="119"/>
                    <a:pt x="2464" y="69"/>
                  </a:cubicBezTo>
                  <a:cubicBezTo>
                    <a:pt x="2461" y="12"/>
                    <a:pt x="2416" y="2"/>
                    <a:pt x="2397" y="2"/>
                  </a:cubicBezTo>
                  <a:cubicBezTo>
                    <a:pt x="2397" y="2"/>
                    <a:pt x="1230" y="1"/>
                    <a:pt x="64" y="0"/>
                  </a:cubicBezTo>
                  <a:cubicBezTo>
                    <a:pt x="53" y="0"/>
                    <a:pt x="2" y="10"/>
                    <a:pt x="0" y="63"/>
                  </a:cubicBezTo>
                  <a:cubicBezTo>
                    <a:pt x="0" y="117"/>
                    <a:pt x="0" y="171"/>
                    <a:pt x="0" y="171"/>
                  </a:cubicBezTo>
                  <a:lnTo>
                    <a:pt x="2464" y="170"/>
                  </a:lnTo>
                  <a:close/>
                </a:path>
              </a:pathLst>
            </a:custGeom>
            <a:blipFill dpi="0" rotWithShape="1">
              <a:blip r:embed="rId14"/>
              <a:srcRect/>
              <a:stretch>
                <a:fillRect/>
              </a:stretch>
            </a:blipFill>
            <a:ln w="12700" cap="flat" cmpd="sng">
              <a:noFill/>
              <a:prstDash val="solid"/>
              <a:round/>
              <a:headEnd/>
              <a:tailEnd/>
            </a:ln>
            <a:effectLst/>
          </p:spPr>
          <p:txBody>
            <a:bodyPr anchor="ctr"/>
            <a:lstStyle/>
            <a:p>
              <a:pPr>
                <a:defRPr/>
              </a:pPr>
              <a:endParaRPr lang="en-US"/>
            </a:p>
          </p:txBody>
        </p:sp>
      </p:grpSp>
      <p:sp>
        <p:nvSpPr>
          <p:cNvPr id="350214" name="Rectangle 6"/>
          <p:cNvSpPr>
            <a:spLocks noChangeArrowheads="1"/>
          </p:cNvSpPr>
          <p:nvPr/>
        </p:nvSpPr>
        <p:spPr bwMode="ltGray">
          <a:xfrm flipV="1">
            <a:off x="0" y="0"/>
            <a:ext cx="9144000" cy="1128713"/>
          </a:xfrm>
          <a:prstGeom prst="rect">
            <a:avLst/>
          </a:prstGeom>
          <a:solidFill>
            <a:srgbClr val="678BA8"/>
          </a:solidFill>
          <a:ln w="9525">
            <a:noFill/>
            <a:miter lim="800000"/>
            <a:headEnd/>
            <a:tailEnd/>
          </a:ln>
          <a:effectLst/>
        </p:spPr>
        <p:txBody>
          <a:bodyPr wrap="none" anchor="ctr"/>
          <a:lstStyle/>
          <a:p>
            <a:pPr>
              <a:defRPr/>
            </a:pPr>
            <a:endParaRPr lang="en-US"/>
          </a:p>
        </p:txBody>
      </p:sp>
      <p:sp>
        <p:nvSpPr>
          <p:cNvPr id="350215" name="Line 7"/>
          <p:cNvSpPr>
            <a:spLocks noChangeShapeType="1"/>
          </p:cNvSpPr>
          <p:nvPr/>
        </p:nvSpPr>
        <p:spPr bwMode="ltGray">
          <a:xfrm>
            <a:off x="0" y="1130300"/>
            <a:ext cx="9144000" cy="0"/>
          </a:xfrm>
          <a:prstGeom prst="line">
            <a:avLst/>
          </a:prstGeom>
          <a:noFill/>
          <a:ln w="9525">
            <a:solidFill>
              <a:srgbClr val="ABBFCF"/>
            </a:solidFill>
            <a:round/>
            <a:headEnd/>
            <a:tailEnd/>
          </a:ln>
          <a:effectLst/>
        </p:spPr>
        <p:txBody>
          <a:bodyPr/>
          <a:lstStyle/>
          <a:p>
            <a:pPr>
              <a:defRPr/>
            </a:pPr>
            <a:endParaRPr lang="en-US"/>
          </a:p>
        </p:txBody>
      </p:sp>
      <p:sp>
        <p:nvSpPr>
          <p:cNvPr id="1030" name="Rectangle 8"/>
          <p:cNvSpPr>
            <a:spLocks noGrp="1" noChangeArrowheads="1"/>
          </p:cNvSpPr>
          <p:nvPr>
            <p:ph type="title"/>
          </p:nvPr>
        </p:nvSpPr>
        <p:spPr bwMode="auto">
          <a:xfrm>
            <a:off x="142875" y="152400"/>
            <a:ext cx="669925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1" name="Rectangle 9"/>
          <p:cNvSpPr>
            <a:spLocks noGrp="1" noChangeArrowheads="1"/>
          </p:cNvSpPr>
          <p:nvPr>
            <p:ph type="body" idx="1"/>
          </p:nvPr>
        </p:nvSpPr>
        <p:spPr bwMode="auto">
          <a:xfrm>
            <a:off x="142875" y="1300163"/>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50219" name="Rectangle 11"/>
          <p:cNvSpPr>
            <a:spLocks noGrp="1" noChangeArrowheads="1"/>
          </p:cNvSpPr>
          <p:nvPr>
            <p:ph type="sldNum" sz="quarter" idx="4"/>
          </p:nvPr>
        </p:nvSpPr>
        <p:spPr bwMode="auto">
          <a:xfrm>
            <a:off x="8874125" y="6643688"/>
            <a:ext cx="155575" cy="152400"/>
          </a:xfrm>
          <a:prstGeom prst="rect">
            <a:avLst/>
          </a:prstGeom>
          <a:noFill/>
          <a:ln w="9525" algn="ctr">
            <a:noFill/>
            <a:miter lim="800000"/>
            <a:headEnd/>
            <a:tailEnd/>
          </a:ln>
          <a:effectLst/>
        </p:spPr>
        <p:txBody>
          <a:bodyPr vert="horz" wrap="none" lIns="0" tIns="0" rIns="0" bIns="0" numCol="1" anchor="ctr" anchorCtr="1" compatLnSpc="1">
            <a:prstTxWarp prst="textNoShape">
              <a:avLst/>
            </a:prstTxWarp>
            <a:spAutoFit/>
          </a:bodyPr>
          <a:lstStyle>
            <a:lvl1pPr algn="ctr">
              <a:defRPr sz="1000" b="1" smtClean="0">
                <a:solidFill>
                  <a:srgbClr val="333333"/>
                </a:solidFill>
                <a:latin typeface="+mn-lt"/>
                <a:cs typeface="Arial" charset="0"/>
              </a:defRPr>
            </a:lvl1pPr>
          </a:lstStyle>
          <a:p>
            <a:pPr>
              <a:defRPr/>
            </a:pPr>
            <a:fld id="{4EECE08C-D348-4BDB-87D7-C867688E0066}" type="slidenum">
              <a:rPr lang="en-US"/>
              <a:pPr>
                <a:defRPr/>
              </a:pPr>
              <a:t>‹#›</a:t>
            </a:fld>
            <a:endParaRPr lang="en-US"/>
          </a:p>
        </p:txBody>
      </p:sp>
      <p:sp>
        <p:nvSpPr>
          <p:cNvPr id="350220" name="Rectangle 12"/>
          <p:cNvSpPr>
            <a:spLocks noChangeArrowheads="1"/>
          </p:cNvSpPr>
          <p:nvPr/>
        </p:nvSpPr>
        <p:spPr bwMode="auto">
          <a:xfrm>
            <a:off x="1154113" y="6643688"/>
            <a:ext cx="3078162" cy="152400"/>
          </a:xfrm>
          <a:prstGeom prst="rect">
            <a:avLst/>
          </a:prstGeom>
          <a:noFill/>
          <a:ln w="9525" algn="ctr">
            <a:noFill/>
            <a:miter lim="800000"/>
            <a:headEnd/>
            <a:tailEnd/>
          </a:ln>
          <a:effectLst/>
        </p:spPr>
        <p:txBody>
          <a:bodyPr wrap="none" lIns="0" tIns="0" rIns="0" bIns="0" anchor="ctr" anchorCtr="1">
            <a:spAutoFit/>
          </a:bodyPr>
          <a:lstStyle/>
          <a:p>
            <a:pPr algn="ctr">
              <a:defRPr/>
            </a:pPr>
            <a:r>
              <a:rPr lang="en-US" sz="1000">
                <a:solidFill>
                  <a:srgbClr val="333333"/>
                </a:solidFill>
                <a:latin typeface="Arial" charset="0"/>
                <a:cs typeface="Arial" charset="0"/>
              </a:rPr>
              <a:t>Symantec Internet Security Threat Report - Volume XII</a:t>
            </a:r>
          </a:p>
        </p:txBody>
      </p:sp>
      <p:pic>
        <p:nvPicPr>
          <p:cNvPr id="1034" name="Picture 13" descr="SlideMasterLogo"/>
          <p:cNvPicPr>
            <a:picLocks noChangeAspect="1" noChangeArrowheads="1"/>
          </p:cNvPicPr>
          <p:nvPr/>
        </p:nvPicPr>
        <p:blipFill>
          <a:blip r:embed="rId15"/>
          <a:srcRect r="40" b="63"/>
          <a:stretch>
            <a:fillRect/>
          </a:stretch>
        </p:blipFill>
        <p:spPr bwMode="gray">
          <a:xfrm>
            <a:off x="7070725" y="0"/>
            <a:ext cx="2073275" cy="801688"/>
          </a:xfrm>
          <a:prstGeom prst="rect">
            <a:avLst/>
          </a:prstGeom>
          <a:noFill/>
          <a:ln w="9525">
            <a:noFill/>
            <a:miter lim="800000"/>
            <a:headEnd/>
            <a:tailEnd/>
          </a:ln>
        </p:spPr>
      </p:pic>
      <p:sp>
        <p:nvSpPr>
          <p:cNvPr id="350223" name="Text Box 15"/>
          <p:cNvSpPr txBox="1">
            <a:spLocks noChangeArrowheads="1"/>
          </p:cNvSpPr>
          <p:nvPr userDrawn="1"/>
        </p:nvSpPr>
        <p:spPr bwMode="auto">
          <a:xfrm>
            <a:off x="5749925" y="6618288"/>
            <a:ext cx="1201738" cy="244475"/>
          </a:xfrm>
          <a:prstGeom prst="rect">
            <a:avLst/>
          </a:prstGeom>
          <a:noFill/>
          <a:ln w="9525">
            <a:noFill/>
            <a:miter lim="800000"/>
            <a:headEnd/>
            <a:tailEnd/>
          </a:ln>
          <a:effectLst/>
        </p:spPr>
        <p:txBody>
          <a:bodyPr wrap="none">
            <a:spAutoFit/>
          </a:bodyPr>
          <a:lstStyle/>
          <a:p>
            <a:pPr>
              <a:defRPr/>
            </a:pPr>
            <a:r>
              <a:rPr lang="en-US" sz="1000">
                <a:latin typeface="Arial" charset="0"/>
              </a:rPr>
              <a:t>Symantec 2007 </a:t>
            </a:r>
            <a:r>
              <a:rPr lang="en-US" sz="1000">
                <a:latin typeface="Arial" charset="0"/>
                <a:sym typeface="Symbol" pitchFamily="48" charset="2"/>
              </a:rPr>
              <a:t></a:t>
            </a:r>
            <a:endParaRPr lang="en-US"/>
          </a:p>
        </p:txBody>
      </p:sp>
    </p:spTree>
  </p:cSld>
  <p:clrMap bg1="lt1" tx1="dk1" bg2="lt2" tx2="dk2" accent1="accent1" accent2="accent2" accent3="accent3" accent4="accent4" accent5="accent5" accent6="accent6" hlink="hlink" folHlink="folHlink"/>
  <p:sldLayoutIdLst>
    <p:sldLayoutId id="2147483677"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hf hdr="0" ftr="0" dt="0"/>
  <p:txStyles>
    <p:titleStyle>
      <a:lvl1pPr algn="l" rtl="0" eaLnBrk="0" fontAlgn="base" hangingPunct="0">
        <a:spcBef>
          <a:spcPct val="0"/>
        </a:spcBef>
        <a:spcAft>
          <a:spcPct val="0"/>
        </a:spcAft>
        <a:defRPr sz="2800" b="1">
          <a:solidFill>
            <a:schemeClr val="bg1"/>
          </a:solidFill>
          <a:latin typeface="+mj-lt"/>
          <a:ea typeface="+mj-ea"/>
          <a:cs typeface="+mj-cs"/>
        </a:defRPr>
      </a:lvl1pPr>
      <a:lvl2pPr algn="l" rtl="0" eaLnBrk="0" fontAlgn="base" hangingPunct="0">
        <a:spcBef>
          <a:spcPct val="0"/>
        </a:spcBef>
        <a:spcAft>
          <a:spcPct val="0"/>
        </a:spcAft>
        <a:defRPr sz="2800" b="1">
          <a:solidFill>
            <a:schemeClr val="bg1"/>
          </a:solidFill>
          <a:latin typeface="Arial" charset="0"/>
        </a:defRPr>
      </a:lvl2pPr>
      <a:lvl3pPr algn="l" rtl="0" eaLnBrk="0" fontAlgn="base" hangingPunct="0">
        <a:spcBef>
          <a:spcPct val="0"/>
        </a:spcBef>
        <a:spcAft>
          <a:spcPct val="0"/>
        </a:spcAft>
        <a:defRPr sz="2800" b="1">
          <a:solidFill>
            <a:schemeClr val="bg1"/>
          </a:solidFill>
          <a:latin typeface="Arial" charset="0"/>
        </a:defRPr>
      </a:lvl3pPr>
      <a:lvl4pPr algn="l" rtl="0" eaLnBrk="0" fontAlgn="base" hangingPunct="0">
        <a:spcBef>
          <a:spcPct val="0"/>
        </a:spcBef>
        <a:spcAft>
          <a:spcPct val="0"/>
        </a:spcAft>
        <a:defRPr sz="2800" b="1">
          <a:solidFill>
            <a:schemeClr val="bg1"/>
          </a:solidFill>
          <a:latin typeface="Arial" charset="0"/>
        </a:defRPr>
      </a:lvl4pPr>
      <a:lvl5pPr algn="l" rtl="0" eaLnBrk="0" fontAlgn="base" hangingPunct="0">
        <a:spcBef>
          <a:spcPct val="0"/>
        </a:spcBef>
        <a:spcAft>
          <a:spcPct val="0"/>
        </a:spcAft>
        <a:defRPr sz="2800" b="1">
          <a:solidFill>
            <a:schemeClr val="bg1"/>
          </a:solidFill>
          <a:latin typeface="Arial" charset="0"/>
        </a:defRPr>
      </a:lvl5pPr>
      <a:lvl6pPr marL="457200" algn="l" rtl="0" fontAlgn="base">
        <a:spcBef>
          <a:spcPct val="0"/>
        </a:spcBef>
        <a:spcAft>
          <a:spcPct val="0"/>
        </a:spcAft>
        <a:defRPr sz="2800" b="1">
          <a:solidFill>
            <a:schemeClr val="bg1"/>
          </a:solidFill>
          <a:latin typeface="Arial" charset="0"/>
        </a:defRPr>
      </a:lvl6pPr>
      <a:lvl7pPr marL="914400" algn="l" rtl="0" fontAlgn="base">
        <a:spcBef>
          <a:spcPct val="0"/>
        </a:spcBef>
        <a:spcAft>
          <a:spcPct val="0"/>
        </a:spcAft>
        <a:defRPr sz="2800" b="1">
          <a:solidFill>
            <a:schemeClr val="bg1"/>
          </a:solidFill>
          <a:latin typeface="Arial" charset="0"/>
        </a:defRPr>
      </a:lvl7pPr>
      <a:lvl8pPr marL="1371600" algn="l" rtl="0" fontAlgn="base">
        <a:spcBef>
          <a:spcPct val="0"/>
        </a:spcBef>
        <a:spcAft>
          <a:spcPct val="0"/>
        </a:spcAft>
        <a:defRPr sz="2800" b="1">
          <a:solidFill>
            <a:schemeClr val="bg1"/>
          </a:solidFill>
          <a:latin typeface="Arial" charset="0"/>
        </a:defRPr>
      </a:lvl8pPr>
      <a:lvl9pPr marL="1828800" algn="l" rtl="0" fontAlgn="base">
        <a:spcBef>
          <a:spcPct val="0"/>
        </a:spcBef>
        <a:spcAft>
          <a:spcPct val="0"/>
        </a:spcAft>
        <a:defRPr sz="2800" b="1">
          <a:solidFill>
            <a:schemeClr val="bg1"/>
          </a:solidFill>
          <a:latin typeface="Arial" charset="0"/>
        </a:defRPr>
      </a:lvl9pPr>
    </p:titleStyle>
    <p:bodyStyle>
      <a:lvl1pPr marL="233363" indent="-233363" algn="l" rtl="0" eaLnBrk="0" fontAlgn="base" hangingPunct="0">
        <a:lnSpc>
          <a:spcPct val="95000"/>
        </a:lnSpc>
        <a:spcBef>
          <a:spcPct val="0"/>
        </a:spcBef>
        <a:spcAft>
          <a:spcPct val="35000"/>
        </a:spcAft>
        <a:buClr>
          <a:srgbClr val="678BA8"/>
        </a:buClr>
        <a:buChar char="•"/>
        <a:defRPr sz="2400">
          <a:solidFill>
            <a:schemeClr val="tx1"/>
          </a:solidFill>
          <a:latin typeface="+mn-lt"/>
          <a:ea typeface="+mn-ea"/>
          <a:cs typeface="+mn-cs"/>
        </a:defRPr>
      </a:lvl1pPr>
      <a:lvl2pPr marL="633413" indent="-285750" algn="l" rtl="0" eaLnBrk="0" fontAlgn="base" hangingPunct="0">
        <a:lnSpc>
          <a:spcPct val="95000"/>
        </a:lnSpc>
        <a:spcBef>
          <a:spcPct val="0"/>
        </a:spcBef>
        <a:spcAft>
          <a:spcPct val="35000"/>
        </a:spcAft>
        <a:buClr>
          <a:schemeClr val="folHlink"/>
        </a:buClr>
        <a:buFont typeface="Arial" charset="0"/>
        <a:buChar char="–"/>
        <a:defRPr sz="2000">
          <a:solidFill>
            <a:schemeClr val="tx1"/>
          </a:solidFill>
          <a:latin typeface="+mn-lt"/>
        </a:defRPr>
      </a:lvl2pPr>
      <a:lvl3pPr marL="976313" indent="-228600" algn="l" rtl="0" eaLnBrk="0" fontAlgn="base" hangingPunct="0">
        <a:lnSpc>
          <a:spcPct val="95000"/>
        </a:lnSpc>
        <a:spcBef>
          <a:spcPct val="0"/>
        </a:spcBef>
        <a:spcAft>
          <a:spcPct val="35000"/>
        </a:spcAft>
        <a:buClr>
          <a:schemeClr val="bg2"/>
        </a:buClr>
        <a:buChar char="•"/>
        <a:defRPr sz="1600">
          <a:solidFill>
            <a:schemeClr val="tx1"/>
          </a:solidFill>
          <a:latin typeface="+mn-lt"/>
        </a:defRPr>
      </a:lvl3pPr>
      <a:lvl4pPr marL="1319213" indent="-228600" algn="l" rtl="0" eaLnBrk="0" fontAlgn="base" hangingPunct="0">
        <a:lnSpc>
          <a:spcPct val="95000"/>
        </a:lnSpc>
        <a:spcBef>
          <a:spcPct val="0"/>
        </a:spcBef>
        <a:spcAft>
          <a:spcPct val="35000"/>
        </a:spcAft>
        <a:buClr>
          <a:schemeClr val="bg2"/>
        </a:buClr>
        <a:buChar char="–"/>
        <a:defRPr sz="1400">
          <a:solidFill>
            <a:schemeClr val="tx1"/>
          </a:solidFill>
          <a:latin typeface="+mn-lt"/>
        </a:defRPr>
      </a:lvl4pPr>
      <a:lvl5pPr marL="1662113" indent="-228600" algn="l" rtl="0" eaLnBrk="0" fontAlgn="base" hangingPunct="0">
        <a:lnSpc>
          <a:spcPct val="95000"/>
        </a:lnSpc>
        <a:spcBef>
          <a:spcPct val="0"/>
        </a:spcBef>
        <a:spcAft>
          <a:spcPct val="35000"/>
        </a:spcAft>
        <a:buClr>
          <a:schemeClr val="bg2"/>
        </a:buClr>
        <a:buFont typeface="Arial" charset="0"/>
        <a:buChar char="◦"/>
        <a:defRPr sz="1200">
          <a:solidFill>
            <a:schemeClr val="tx1"/>
          </a:solidFill>
          <a:latin typeface="+mn-lt"/>
        </a:defRPr>
      </a:lvl5pPr>
      <a:lvl6pPr marL="2119313" indent="-228600" algn="l" rtl="0" fontAlgn="base">
        <a:lnSpc>
          <a:spcPct val="95000"/>
        </a:lnSpc>
        <a:spcBef>
          <a:spcPct val="0"/>
        </a:spcBef>
        <a:spcAft>
          <a:spcPct val="35000"/>
        </a:spcAft>
        <a:buClr>
          <a:schemeClr val="bg2"/>
        </a:buClr>
        <a:buFont typeface="Arial" charset="0"/>
        <a:buChar char="◦"/>
        <a:defRPr sz="1200">
          <a:solidFill>
            <a:schemeClr val="tx1"/>
          </a:solidFill>
          <a:latin typeface="+mn-lt"/>
        </a:defRPr>
      </a:lvl6pPr>
      <a:lvl7pPr marL="2576513" indent="-228600" algn="l" rtl="0" fontAlgn="base">
        <a:lnSpc>
          <a:spcPct val="95000"/>
        </a:lnSpc>
        <a:spcBef>
          <a:spcPct val="0"/>
        </a:spcBef>
        <a:spcAft>
          <a:spcPct val="35000"/>
        </a:spcAft>
        <a:buClr>
          <a:schemeClr val="bg2"/>
        </a:buClr>
        <a:buFont typeface="Arial" charset="0"/>
        <a:buChar char="◦"/>
        <a:defRPr sz="1200">
          <a:solidFill>
            <a:schemeClr val="tx1"/>
          </a:solidFill>
          <a:latin typeface="+mn-lt"/>
        </a:defRPr>
      </a:lvl7pPr>
      <a:lvl8pPr marL="3033713" indent="-228600" algn="l" rtl="0" fontAlgn="base">
        <a:lnSpc>
          <a:spcPct val="95000"/>
        </a:lnSpc>
        <a:spcBef>
          <a:spcPct val="0"/>
        </a:spcBef>
        <a:spcAft>
          <a:spcPct val="35000"/>
        </a:spcAft>
        <a:buClr>
          <a:schemeClr val="bg2"/>
        </a:buClr>
        <a:buFont typeface="Arial" charset="0"/>
        <a:buChar char="◦"/>
        <a:defRPr sz="1200">
          <a:solidFill>
            <a:schemeClr val="tx1"/>
          </a:solidFill>
          <a:latin typeface="+mn-lt"/>
        </a:defRPr>
      </a:lvl8pPr>
      <a:lvl9pPr marL="3490913" indent="-228600" algn="l" rtl="0" fontAlgn="base">
        <a:lnSpc>
          <a:spcPct val="95000"/>
        </a:lnSpc>
        <a:spcBef>
          <a:spcPct val="0"/>
        </a:spcBef>
        <a:spcAft>
          <a:spcPct val="35000"/>
        </a:spcAft>
        <a:buClr>
          <a:schemeClr val="bg2"/>
        </a:buClr>
        <a:buFont typeface="Arial" charset="0"/>
        <a:buChar char="◦"/>
        <a:defRPr sz="1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11.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8" Type="http://schemas.openxmlformats.org/officeDocument/2006/relationships/slide" Target="slide17.xml"/><Relationship Id="rId13" Type="http://schemas.openxmlformats.org/officeDocument/2006/relationships/slide" Target="slide19.xml"/><Relationship Id="rId3" Type="http://schemas.openxmlformats.org/officeDocument/2006/relationships/image" Target="../media/image12.png"/><Relationship Id="rId7" Type="http://schemas.openxmlformats.org/officeDocument/2006/relationships/slide" Target="slide14.xml"/><Relationship Id="rId12" Type="http://schemas.openxmlformats.org/officeDocument/2006/relationships/slide" Target="slide18.xml"/><Relationship Id="rId17" Type="http://schemas.openxmlformats.org/officeDocument/2006/relationships/slide" Target="slide22.xml"/><Relationship Id="rId2" Type="http://schemas.openxmlformats.org/officeDocument/2006/relationships/notesSlide" Target="../notesSlides/notesSlide4.xml"/><Relationship Id="rId16" Type="http://schemas.openxmlformats.org/officeDocument/2006/relationships/slide" Target="slide20.xml"/><Relationship Id="rId1" Type="http://schemas.openxmlformats.org/officeDocument/2006/relationships/slideLayout" Target="../slideLayouts/slideLayout6.xml"/><Relationship Id="rId6" Type="http://schemas.openxmlformats.org/officeDocument/2006/relationships/slide" Target="slide6.xml"/><Relationship Id="rId11" Type="http://schemas.openxmlformats.org/officeDocument/2006/relationships/slide" Target="slide13.xml"/><Relationship Id="rId5" Type="http://schemas.openxmlformats.org/officeDocument/2006/relationships/slide" Target="slide10.xml"/><Relationship Id="rId15" Type="http://schemas.openxmlformats.org/officeDocument/2006/relationships/slide" Target="slide21.xml"/><Relationship Id="rId10" Type="http://schemas.openxmlformats.org/officeDocument/2006/relationships/slide" Target="slide12.xml"/><Relationship Id="rId4" Type="http://schemas.openxmlformats.org/officeDocument/2006/relationships/slide" Target="slide1.xml"/><Relationship Id="rId9" Type="http://schemas.openxmlformats.org/officeDocument/2006/relationships/slide" Target="slide15.xml"/><Relationship Id="rId14" Type="http://schemas.openxmlformats.org/officeDocument/2006/relationships/slide" Target="slide16.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hyperlink" Target="http://www.symantec.com/enterprise/security_response/weblog/upload/2007/05/Mpack%203%20sm.jpg"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wmf"/></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8.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9.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9"/>
          <p:cNvSpPr>
            <a:spLocks noGrp="1" noChangeArrowheads="1"/>
          </p:cNvSpPr>
          <p:nvPr>
            <p:ph type="ctrTitle"/>
          </p:nvPr>
        </p:nvSpPr>
        <p:spPr>
          <a:xfrm>
            <a:off x="1171575" y="4232275"/>
            <a:ext cx="6394450" cy="1308100"/>
          </a:xfrm>
        </p:spPr>
        <p:txBody>
          <a:bodyPr/>
          <a:lstStyle/>
          <a:p>
            <a:pPr eaLnBrk="1" hangingPunct="1"/>
            <a:r>
              <a:rPr lang="en-US" sz="2500" smtClean="0"/>
              <a:t>Internet Security Threat Report Volume XII: Worms, Bots, and BotNets </a:t>
            </a:r>
            <a:br>
              <a:rPr lang="en-US" sz="2500" smtClean="0"/>
            </a:br>
            <a:endParaRPr lang="en-US" sz="3300" smtClean="0"/>
          </a:p>
        </p:txBody>
      </p:sp>
      <p:sp>
        <p:nvSpPr>
          <p:cNvPr id="3075" name="Rectangle 10"/>
          <p:cNvSpPr>
            <a:spLocks noGrp="1" noChangeArrowheads="1"/>
          </p:cNvSpPr>
          <p:nvPr>
            <p:ph type="subTitle" idx="1"/>
          </p:nvPr>
        </p:nvSpPr>
        <p:spPr>
          <a:xfrm>
            <a:off x="2339975" y="5481638"/>
            <a:ext cx="5927725" cy="1143000"/>
          </a:xfrm>
        </p:spPr>
        <p:txBody>
          <a:bodyPr/>
          <a:lstStyle/>
          <a:p>
            <a:pPr eaLnBrk="1" hangingPunct="1"/>
            <a:r>
              <a:rPr lang="en-US" sz="1800" smtClean="0"/>
              <a:t>John McCumber</a:t>
            </a:r>
          </a:p>
          <a:p>
            <a:pPr eaLnBrk="1" hangingPunct="1"/>
            <a:r>
              <a:rPr lang="en-US" sz="1800" smtClean="0"/>
              <a:t>Strategic Programs</a:t>
            </a:r>
          </a:p>
          <a:p>
            <a:pPr eaLnBrk="1" hangingPunct="1"/>
            <a:r>
              <a:rPr lang="en-US" sz="1800" smtClean="0"/>
              <a:t>GTC- Southwest</a:t>
            </a:r>
            <a:endParaRPr lang="en-US" sz="1800" smtClean="0">
              <a:solidFill>
                <a:schemeClr val="bg1"/>
              </a:solidFill>
            </a:endParaRPr>
          </a:p>
        </p:txBody>
      </p:sp>
    </p:spTree>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2"/>
          <p:cNvSpPr>
            <a:spLocks noGrp="1"/>
          </p:cNvSpPr>
          <p:nvPr>
            <p:ph type="sldNum" sz="quarter" idx="10"/>
          </p:nvPr>
        </p:nvSpPr>
        <p:spPr/>
        <p:txBody>
          <a:bodyPr/>
          <a:lstStyle/>
          <a:p>
            <a:pPr>
              <a:defRPr/>
            </a:pPr>
            <a:fld id="{92CC22E2-B070-4849-B6C2-33E8691173AC}" type="slidenum">
              <a:rPr lang="en-US"/>
              <a:pPr>
                <a:defRPr/>
              </a:pPr>
              <a:t>2</a:t>
            </a:fld>
            <a:endParaRPr lang="en-US"/>
          </a:p>
        </p:txBody>
      </p:sp>
      <p:sp>
        <p:nvSpPr>
          <p:cNvPr id="4099" name="Rectangle 2"/>
          <p:cNvSpPr>
            <a:spLocks noChangeArrowheads="1"/>
          </p:cNvSpPr>
          <p:nvPr/>
        </p:nvSpPr>
        <p:spPr bwMode="auto">
          <a:xfrm>
            <a:off x="476250" y="1431925"/>
            <a:ext cx="8667750" cy="447675"/>
          </a:xfrm>
          <a:prstGeom prst="rect">
            <a:avLst/>
          </a:prstGeom>
          <a:solidFill>
            <a:schemeClr val="bg1"/>
          </a:solidFill>
          <a:ln w="9525">
            <a:noFill/>
            <a:miter lim="800000"/>
            <a:headEnd/>
            <a:tailEnd/>
          </a:ln>
        </p:spPr>
        <p:txBody>
          <a:bodyPr wrap="none" anchor="ctr"/>
          <a:lstStyle/>
          <a:p>
            <a:endParaRPr lang="en-US"/>
          </a:p>
        </p:txBody>
      </p:sp>
      <p:sp>
        <p:nvSpPr>
          <p:cNvPr id="4100" name="Rectangle 3"/>
          <p:cNvSpPr>
            <a:spLocks noChangeArrowheads="1"/>
          </p:cNvSpPr>
          <p:nvPr/>
        </p:nvSpPr>
        <p:spPr bwMode="auto">
          <a:xfrm>
            <a:off x="1752600" y="3276600"/>
            <a:ext cx="3886200" cy="304800"/>
          </a:xfrm>
          <a:prstGeom prst="rect">
            <a:avLst/>
          </a:prstGeom>
          <a:noFill/>
          <a:ln w="9525">
            <a:noFill/>
            <a:miter lim="800000"/>
            <a:headEnd/>
            <a:tailEnd/>
          </a:ln>
        </p:spPr>
        <p:txBody>
          <a:bodyPr wrap="none" anchor="ctr"/>
          <a:lstStyle/>
          <a:p>
            <a:endParaRPr lang="en-US"/>
          </a:p>
        </p:txBody>
      </p:sp>
      <p:sp>
        <p:nvSpPr>
          <p:cNvPr id="4101" name="Rectangle 4"/>
          <p:cNvSpPr>
            <a:spLocks noChangeArrowheads="1"/>
          </p:cNvSpPr>
          <p:nvPr/>
        </p:nvSpPr>
        <p:spPr bwMode="auto">
          <a:xfrm>
            <a:off x="1752600" y="3886200"/>
            <a:ext cx="3886200" cy="304800"/>
          </a:xfrm>
          <a:prstGeom prst="rect">
            <a:avLst/>
          </a:prstGeom>
          <a:noFill/>
          <a:ln w="9525">
            <a:noFill/>
            <a:miter lim="800000"/>
            <a:headEnd/>
            <a:tailEnd/>
          </a:ln>
        </p:spPr>
        <p:txBody>
          <a:bodyPr wrap="none" anchor="ctr"/>
          <a:lstStyle/>
          <a:p>
            <a:endParaRPr lang="en-US"/>
          </a:p>
        </p:txBody>
      </p:sp>
      <p:sp>
        <p:nvSpPr>
          <p:cNvPr id="4102" name="Rectangle 5"/>
          <p:cNvSpPr>
            <a:spLocks noChangeArrowheads="1"/>
          </p:cNvSpPr>
          <p:nvPr/>
        </p:nvSpPr>
        <p:spPr bwMode="auto">
          <a:xfrm>
            <a:off x="3657600" y="2220913"/>
            <a:ext cx="5486400" cy="4216400"/>
          </a:xfrm>
          <a:prstGeom prst="rect">
            <a:avLst/>
          </a:prstGeom>
          <a:noFill/>
          <a:ln w="9525">
            <a:noFill/>
            <a:miter lim="800000"/>
            <a:headEnd/>
            <a:tailEnd/>
          </a:ln>
        </p:spPr>
        <p:txBody>
          <a:bodyPr/>
          <a:lstStyle/>
          <a:p>
            <a:pPr>
              <a:lnSpc>
                <a:spcPct val="130000"/>
              </a:lnSpc>
              <a:spcAft>
                <a:spcPts val="600"/>
              </a:spcAft>
              <a:buClr>
                <a:schemeClr val="accent2"/>
              </a:buClr>
              <a:buFont typeface="Wingdings" pitchFamily="-64" charset="2"/>
              <a:buChar char="§"/>
            </a:pPr>
            <a:r>
              <a:rPr lang="en-US">
                <a:latin typeface="Arial" charset="0"/>
              </a:rPr>
              <a:t> The Internet Security Threat Report - Sources</a:t>
            </a:r>
          </a:p>
          <a:p>
            <a:pPr>
              <a:lnSpc>
                <a:spcPct val="130000"/>
              </a:lnSpc>
              <a:spcAft>
                <a:spcPts val="600"/>
              </a:spcAft>
              <a:buClr>
                <a:schemeClr val="accent2"/>
              </a:buClr>
              <a:buFont typeface="Wingdings" pitchFamily="-64" charset="2"/>
              <a:buChar char="§"/>
            </a:pPr>
            <a:r>
              <a:rPr lang="en-US">
                <a:latin typeface="Arial" charset="0"/>
              </a:rPr>
              <a:t> Threat Landscape - Overview</a:t>
            </a:r>
          </a:p>
          <a:p>
            <a:pPr>
              <a:lnSpc>
                <a:spcPct val="130000"/>
              </a:lnSpc>
              <a:spcAft>
                <a:spcPts val="600"/>
              </a:spcAft>
              <a:buClr>
                <a:schemeClr val="accent2"/>
              </a:buClr>
              <a:buFont typeface="Wingdings" pitchFamily="-64" charset="2"/>
              <a:buChar char="§"/>
            </a:pPr>
            <a:r>
              <a:rPr lang="en-US">
                <a:latin typeface="Arial" charset="0"/>
              </a:rPr>
              <a:t> ISTR XII - Key Trends</a:t>
            </a:r>
          </a:p>
          <a:p>
            <a:pPr>
              <a:lnSpc>
                <a:spcPct val="130000"/>
              </a:lnSpc>
              <a:spcAft>
                <a:spcPts val="600"/>
              </a:spcAft>
              <a:buClr>
                <a:schemeClr val="accent2"/>
              </a:buClr>
              <a:buFont typeface="Wingdings" pitchFamily="-64" charset="2"/>
              <a:buChar char="§"/>
            </a:pPr>
            <a:r>
              <a:rPr lang="en-US">
                <a:latin typeface="Arial" charset="0"/>
              </a:rPr>
              <a:t> ISTR XII - Key Findings</a:t>
            </a:r>
          </a:p>
          <a:p>
            <a:pPr marL="292100" lvl="1" indent="-177800">
              <a:lnSpc>
                <a:spcPct val="110000"/>
              </a:lnSpc>
              <a:buClr>
                <a:srgbClr val="F5AE2F"/>
              </a:buClr>
              <a:buFontTx/>
              <a:buChar char="•"/>
            </a:pPr>
            <a:r>
              <a:rPr lang="en-US" sz="1600">
                <a:latin typeface="Arial" charset="0"/>
              </a:rPr>
              <a:t>Attacks</a:t>
            </a:r>
          </a:p>
          <a:p>
            <a:pPr marL="292100" lvl="1" indent="-177800">
              <a:lnSpc>
                <a:spcPct val="110000"/>
              </a:lnSpc>
              <a:buClr>
                <a:srgbClr val="F5AE2F"/>
              </a:buClr>
              <a:buFontTx/>
              <a:buChar char="•"/>
            </a:pPr>
            <a:r>
              <a:rPr lang="en-US" sz="1600">
                <a:latin typeface="Arial" charset="0"/>
              </a:rPr>
              <a:t>Vulnerabilities</a:t>
            </a:r>
          </a:p>
          <a:p>
            <a:pPr marL="292100" lvl="1" indent="-177800">
              <a:lnSpc>
                <a:spcPct val="110000"/>
              </a:lnSpc>
              <a:buClr>
                <a:srgbClr val="F5AE2F"/>
              </a:buClr>
              <a:buFontTx/>
              <a:buChar char="•"/>
            </a:pPr>
            <a:r>
              <a:rPr lang="en-US" sz="1600">
                <a:latin typeface="Arial" charset="0"/>
              </a:rPr>
              <a:t>Malicious Code</a:t>
            </a:r>
          </a:p>
          <a:p>
            <a:pPr marL="292100" lvl="1" indent="-177800">
              <a:lnSpc>
                <a:spcPct val="110000"/>
              </a:lnSpc>
              <a:buClr>
                <a:srgbClr val="F5AE2F"/>
              </a:buClr>
              <a:buFontTx/>
              <a:buChar char="•"/>
            </a:pPr>
            <a:r>
              <a:rPr lang="en-US" sz="1600">
                <a:latin typeface="Arial" charset="0"/>
              </a:rPr>
              <a:t>Phishing &amp; Spam</a:t>
            </a:r>
          </a:p>
          <a:p>
            <a:pPr marL="292100" lvl="1" indent="-177800">
              <a:lnSpc>
                <a:spcPct val="110000"/>
              </a:lnSpc>
              <a:buClr>
                <a:srgbClr val="F5AE2F"/>
              </a:buClr>
              <a:buFontTx/>
              <a:buChar char="•"/>
            </a:pPr>
            <a:r>
              <a:rPr lang="en-US" sz="1600">
                <a:latin typeface="Arial" charset="0"/>
              </a:rPr>
              <a:t>Future Watch</a:t>
            </a:r>
          </a:p>
          <a:p>
            <a:pPr>
              <a:lnSpc>
                <a:spcPct val="110000"/>
              </a:lnSpc>
              <a:buClr>
                <a:srgbClr val="F5AE2F"/>
              </a:buClr>
              <a:buFont typeface="Wingdings" pitchFamily="-64" charset="2"/>
              <a:buChar char="§"/>
            </a:pPr>
            <a:r>
              <a:rPr lang="en-US" sz="1600">
                <a:latin typeface="Arial" charset="0"/>
              </a:rPr>
              <a:t> Best Practices and Solutions</a:t>
            </a:r>
          </a:p>
          <a:p>
            <a:pPr>
              <a:lnSpc>
                <a:spcPct val="130000"/>
              </a:lnSpc>
              <a:buFont typeface="Wingdings" pitchFamily="-64" charset="2"/>
              <a:buNone/>
            </a:pPr>
            <a:endParaRPr lang="en-US">
              <a:latin typeface="Arial" charset="0"/>
            </a:endParaRPr>
          </a:p>
        </p:txBody>
      </p:sp>
      <p:sp>
        <p:nvSpPr>
          <p:cNvPr id="4103" name="Line 6"/>
          <p:cNvSpPr>
            <a:spLocks noChangeShapeType="1"/>
          </p:cNvSpPr>
          <p:nvPr/>
        </p:nvSpPr>
        <p:spPr bwMode="auto">
          <a:xfrm>
            <a:off x="3471863" y="2028825"/>
            <a:ext cx="5672137" cy="0"/>
          </a:xfrm>
          <a:prstGeom prst="line">
            <a:avLst/>
          </a:prstGeom>
          <a:noFill/>
          <a:ln w="9525">
            <a:solidFill>
              <a:srgbClr val="BAB6B3"/>
            </a:solidFill>
            <a:prstDash val="dash"/>
            <a:round/>
            <a:headEnd/>
            <a:tailEnd/>
          </a:ln>
        </p:spPr>
        <p:txBody>
          <a:bodyPr wrap="none" anchor="ctr"/>
          <a:lstStyle/>
          <a:p>
            <a:endParaRPr lang="en-US"/>
          </a:p>
        </p:txBody>
      </p:sp>
      <p:sp>
        <p:nvSpPr>
          <p:cNvPr id="4104" name="Rectangle 7">
            <a:hlinkClick r:id="" action="ppaction://noaction"/>
          </p:cNvPr>
          <p:cNvSpPr>
            <a:spLocks noChangeArrowheads="1"/>
          </p:cNvSpPr>
          <p:nvPr/>
        </p:nvSpPr>
        <p:spPr bwMode="auto">
          <a:xfrm>
            <a:off x="3395663" y="2654300"/>
            <a:ext cx="4343400" cy="304800"/>
          </a:xfrm>
          <a:prstGeom prst="rect">
            <a:avLst/>
          </a:prstGeom>
          <a:noFill/>
          <a:ln w="9525">
            <a:noFill/>
            <a:miter lim="800000"/>
            <a:headEnd/>
            <a:tailEnd/>
          </a:ln>
        </p:spPr>
        <p:txBody>
          <a:bodyPr wrap="none" anchor="ctr"/>
          <a:lstStyle/>
          <a:p>
            <a:endParaRPr lang="en-US"/>
          </a:p>
        </p:txBody>
      </p:sp>
      <p:pic>
        <p:nvPicPr>
          <p:cNvPr id="4105" name="Picture 20"/>
          <p:cNvPicPr>
            <a:picLocks noChangeAspect="1" noChangeArrowheads="1"/>
          </p:cNvPicPr>
          <p:nvPr/>
        </p:nvPicPr>
        <p:blipFill>
          <a:blip r:embed="rId3"/>
          <a:srcRect/>
          <a:stretch>
            <a:fillRect/>
          </a:stretch>
        </p:blipFill>
        <p:spPr bwMode="auto">
          <a:xfrm>
            <a:off x="0" y="1057275"/>
            <a:ext cx="3060700" cy="5499100"/>
          </a:xfrm>
          <a:prstGeom prst="rect">
            <a:avLst/>
          </a:prstGeom>
          <a:noFill/>
          <a:ln w="9525">
            <a:noFill/>
            <a:miter lim="800000"/>
            <a:headEnd/>
            <a:tailEnd/>
          </a:ln>
        </p:spPr>
      </p:pic>
      <p:sp>
        <p:nvSpPr>
          <p:cNvPr id="4106" name="Rectangle 21"/>
          <p:cNvSpPr>
            <a:spLocks noGrp="1" noChangeArrowheads="1"/>
          </p:cNvSpPr>
          <p:nvPr>
            <p:ph type="title"/>
          </p:nvPr>
        </p:nvSpPr>
        <p:spPr>
          <a:xfrm>
            <a:off x="3376613" y="1504950"/>
            <a:ext cx="3257550" cy="609600"/>
          </a:xfrm>
        </p:spPr>
        <p:txBody>
          <a:bodyPr/>
          <a:lstStyle/>
          <a:p>
            <a:pPr eaLnBrk="1" hangingPunct="1"/>
            <a:r>
              <a:rPr lang="en-US" smtClean="0"/>
              <a:t>Today’s Discussion</a:t>
            </a:r>
          </a:p>
        </p:txBody>
      </p:sp>
      <p:sp>
        <p:nvSpPr>
          <p:cNvPr id="4107" name="Text Box 29"/>
          <p:cNvSpPr txBox="1">
            <a:spLocks noChangeArrowheads="1"/>
          </p:cNvSpPr>
          <p:nvPr/>
        </p:nvSpPr>
        <p:spPr bwMode="auto">
          <a:xfrm>
            <a:off x="3560763" y="2486025"/>
            <a:ext cx="263525" cy="244475"/>
          </a:xfrm>
          <a:prstGeom prst="rect">
            <a:avLst/>
          </a:prstGeom>
          <a:noFill/>
          <a:ln w="9525">
            <a:noFill/>
            <a:miter lim="800000"/>
            <a:headEnd/>
            <a:tailEnd/>
          </a:ln>
        </p:spPr>
        <p:txBody>
          <a:bodyPr>
            <a:spAutoFit/>
          </a:bodyPr>
          <a:lstStyle/>
          <a:p>
            <a:r>
              <a:rPr lang="en-US" sz="1000" b="1">
                <a:solidFill>
                  <a:schemeClr val="bg1"/>
                </a:solidFill>
                <a:latin typeface="Arial" charset="0"/>
              </a:rPr>
              <a:t>6</a:t>
            </a:r>
            <a:endParaRPr lang="en-US" sz="2400" b="1">
              <a:latin typeface="Arial" charset="0"/>
            </a:endParaRPr>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Slide Number Placeholder 2"/>
          <p:cNvSpPr>
            <a:spLocks noGrp="1"/>
          </p:cNvSpPr>
          <p:nvPr>
            <p:ph type="sldNum" sz="quarter" idx="10"/>
          </p:nvPr>
        </p:nvSpPr>
        <p:spPr/>
        <p:txBody>
          <a:bodyPr/>
          <a:lstStyle/>
          <a:p>
            <a:pPr>
              <a:defRPr/>
            </a:pPr>
            <a:fld id="{8A5EF1A1-1E29-481C-A2CD-801CD46B5194}" type="slidenum">
              <a:rPr lang="en-US"/>
              <a:pPr>
                <a:defRPr/>
              </a:pPr>
              <a:t>3</a:t>
            </a:fld>
            <a:endParaRPr lang="en-US"/>
          </a:p>
        </p:txBody>
      </p:sp>
      <p:sp>
        <p:nvSpPr>
          <p:cNvPr id="5123" name="Rectangle 2"/>
          <p:cNvSpPr>
            <a:spLocks noGrp="1" noChangeArrowheads="1"/>
          </p:cNvSpPr>
          <p:nvPr>
            <p:ph type="title"/>
          </p:nvPr>
        </p:nvSpPr>
        <p:spPr>
          <a:xfrm>
            <a:off x="76200" y="152400"/>
            <a:ext cx="7381875" cy="952500"/>
          </a:xfrm>
        </p:spPr>
        <p:txBody>
          <a:bodyPr/>
          <a:lstStyle/>
          <a:p>
            <a:pPr eaLnBrk="1" hangingPunct="1"/>
            <a:r>
              <a:rPr lang="en-US" smtClean="0"/>
              <a:t>Symantec™ Global Intelligence Network</a:t>
            </a:r>
          </a:p>
        </p:txBody>
      </p:sp>
      <p:sp>
        <p:nvSpPr>
          <p:cNvPr id="5124" name="Text Box 3"/>
          <p:cNvSpPr txBox="1">
            <a:spLocks noChangeArrowheads="1"/>
          </p:cNvSpPr>
          <p:nvPr/>
        </p:nvSpPr>
        <p:spPr bwMode="gray">
          <a:xfrm>
            <a:off x="12700" y="2000250"/>
            <a:ext cx="9118600" cy="320675"/>
          </a:xfrm>
          <a:prstGeom prst="rect">
            <a:avLst/>
          </a:prstGeom>
          <a:noFill/>
          <a:ln w="9525" algn="ctr">
            <a:noFill/>
            <a:miter lim="800000"/>
            <a:headEnd/>
            <a:tailEnd/>
          </a:ln>
        </p:spPr>
        <p:txBody>
          <a:bodyPr lIns="0" tIns="0" rIns="0" bIns="0" anchor="ctr">
            <a:spAutoFit/>
          </a:bodyPr>
          <a:lstStyle/>
          <a:p>
            <a:pPr algn="ctr"/>
            <a:r>
              <a:rPr lang="en-US" altLang="ja-JP" sz="1100" b="1">
                <a:latin typeface="Arial" charset="0"/>
                <a:ea typeface="MS PGothic" pitchFamily="34" charset="-128"/>
              </a:rPr>
              <a:t>&gt; 6,000 Managed Security Devices + 120 Million Systems Worldwide + 30% of World’s email Traffic + Advanced Honeypot Network</a:t>
            </a:r>
          </a:p>
          <a:p>
            <a:pPr algn="ctr"/>
            <a:endParaRPr lang="en-US" altLang="ja-JP" sz="1000" b="1">
              <a:latin typeface="Arial" charset="0"/>
              <a:ea typeface="MS PGothic" pitchFamily="34" charset="-128"/>
            </a:endParaRPr>
          </a:p>
        </p:txBody>
      </p:sp>
      <p:sp>
        <p:nvSpPr>
          <p:cNvPr id="5125" name="AutoShape 4" descr="WorldMap_BASE"/>
          <p:cNvSpPr>
            <a:spLocks noChangeArrowheads="1"/>
          </p:cNvSpPr>
          <p:nvPr/>
        </p:nvSpPr>
        <p:spPr bwMode="auto">
          <a:xfrm>
            <a:off x="152400" y="2262188"/>
            <a:ext cx="8837613" cy="4179887"/>
          </a:xfrm>
          <a:prstGeom prst="roundRect">
            <a:avLst>
              <a:gd name="adj" fmla="val 3875"/>
            </a:avLst>
          </a:prstGeom>
          <a:blipFill dpi="0" rotWithShape="1">
            <a:blip r:embed="rId3"/>
            <a:srcRect/>
            <a:stretch>
              <a:fillRect/>
            </a:stretch>
          </a:blipFill>
          <a:ln w="28575" algn="ctr">
            <a:solidFill>
              <a:srgbClr val="678BA8"/>
            </a:solidFill>
            <a:round/>
            <a:headEnd/>
            <a:tailEnd/>
          </a:ln>
        </p:spPr>
        <p:txBody>
          <a:bodyPr wrap="none" anchor="ctr"/>
          <a:lstStyle/>
          <a:p>
            <a:endParaRPr lang="en-US"/>
          </a:p>
        </p:txBody>
      </p:sp>
      <p:sp>
        <p:nvSpPr>
          <p:cNvPr id="412677" name="AutoShape 5" descr="WorldMap_GN"/>
          <p:cNvSpPr>
            <a:spLocks noChangeArrowheads="1"/>
          </p:cNvSpPr>
          <p:nvPr/>
        </p:nvSpPr>
        <p:spPr bwMode="auto">
          <a:xfrm>
            <a:off x="152400" y="2262188"/>
            <a:ext cx="8837613" cy="4179887"/>
          </a:xfrm>
          <a:prstGeom prst="roundRect">
            <a:avLst>
              <a:gd name="adj" fmla="val 3875"/>
            </a:avLst>
          </a:prstGeom>
          <a:blipFill dpi="0" rotWithShape="1">
            <a:blip r:embed="rId4"/>
            <a:srcRect/>
            <a:stretch>
              <a:fillRect/>
            </a:stretch>
          </a:blipFill>
          <a:ln w="28575" algn="ctr">
            <a:solidFill>
              <a:srgbClr val="678BA8"/>
            </a:solidFill>
            <a:round/>
            <a:headEnd/>
            <a:tailEnd/>
          </a:ln>
        </p:spPr>
        <p:txBody>
          <a:bodyPr wrap="none" anchor="ctr"/>
          <a:lstStyle/>
          <a:p>
            <a:endParaRPr lang="en-US"/>
          </a:p>
        </p:txBody>
      </p:sp>
      <p:sp>
        <p:nvSpPr>
          <p:cNvPr id="412678" name="AutoShape 6" descr="WorldMap_RD"/>
          <p:cNvSpPr>
            <a:spLocks noChangeAspect="1" noChangeArrowheads="1"/>
          </p:cNvSpPr>
          <p:nvPr/>
        </p:nvSpPr>
        <p:spPr bwMode="auto">
          <a:xfrm>
            <a:off x="152400" y="2262188"/>
            <a:ext cx="8839200" cy="4179887"/>
          </a:xfrm>
          <a:prstGeom prst="roundRect">
            <a:avLst>
              <a:gd name="adj" fmla="val 0"/>
            </a:avLst>
          </a:prstGeom>
          <a:blipFill dpi="0" rotWithShape="1">
            <a:blip r:embed="rId5"/>
            <a:srcRect/>
            <a:stretch>
              <a:fillRect/>
            </a:stretch>
          </a:blipFill>
          <a:ln w="28575" algn="ctr">
            <a:solidFill>
              <a:schemeClr val="accent1"/>
            </a:solidFill>
            <a:round/>
            <a:headEnd/>
            <a:tailEnd/>
          </a:ln>
        </p:spPr>
        <p:txBody>
          <a:bodyPr wrap="none" anchor="ctr"/>
          <a:lstStyle/>
          <a:p>
            <a:endParaRPr lang="en-US"/>
          </a:p>
        </p:txBody>
      </p:sp>
      <p:grpSp>
        <p:nvGrpSpPr>
          <p:cNvPr id="2" name="Group 7"/>
          <p:cNvGrpSpPr>
            <a:grpSpLocks/>
          </p:cNvGrpSpPr>
          <p:nvPr/>
        </p:nvGrpSpPr>
        <p:grpSpPr bwMode="auto">
          <a:xfrm>
            <a:off x="1436688" y="3262313"/>
            <a:ext cx="5608637" cy="2744787"/>
            <a:chOff x="892" y="2365"/>
            <a:chExt cx="3615" cy="1696"/>
          </a:xfrm>
        </p:grpSpPr>
        <p:grpSp>
          <p:nvGrpSpPr>
            <p:cNvPr id="5167" name="Group 8"/>
            <p:cNvGrpSpPr>
              <a:grpSpLocks/>
            </p:cNvGrpSpPr>
            <p:nvPr/>
          </p:nvGrpSpPr>
          <p:grpSpPr bwMode="auto">
            <a:xfrm>
              <a:off x="3378" y="2365"/>
              <a:ext cx="978" cy="496"/>
              <a:chOff x="3378" y="2365"/>
              <a:chExt cx="978" cy="496"/>
            </a:xfrm>
          </p:grpSpPr>
          <p:sp>
            <p:nvSpPr>
              <p:cNvPr id="412681" name="Oval 9"/>
              <p:cNvSpPr>
                <a:spLocks noChangeArrowheads="1"/>
              </p:cNvSpPr>
              <p:nvPr/>
            </p:nvSpPr>
            <p:spPr bwMode="auto">
              <a:xfrm>
                <a:off x="4286" y="2365"/>
                <a:ext cx="70" cy="81"/>
              </a:xfrm>
              <a:prstGeom prst="ellipse">
                <a:avLst/>
              </a:prstGeom>
              <a:solidFill>
                <a:srgbClr val="FFCC00"/>
              </a:solidFill>
              <a:ln w="9525">
                <a:solidFill>
                  <a:schemeClr val="accent2"/>
                </a:solidFill>
                <a:round/>
                <a:headEnd/>
                <a:tailEnd/>
              </a:ln>
              <a:effectLst>
                <a:outerShdw dist="17961" dir="2700000" algn="ctr" rotWithShape="0">
                  <a:schemeClr val="tx1"/>
                </a:outerShdw>
              </a:effectLst>
            </p:spPr>
            <p:txBody>
              <a:bodyPr wrap="none" anchor="ctr"/>
              <a:lstStyle/>
              <a:p>
                <a:pPr algn="ctr" eaLnBrk="1" hangingPunct="1">
                  <a:spcBef>
                    <a:spcPct val="25000"/>
                  </a:spcBef>
                  <a:buSzPct val="80000"/>
                  <a:defRPr/>
                </a:pPr>
                <a:endParaRPr lang="en-US" sz="1200">
                  <a:solidFill>
                    <a:schemeClr val="bg2"/>
                  </a:solidFill>
                  <a:latin typeface="Arial" charset="0"/>
                </a:endParaRPr>
              </a:p>
            </p:txBody>
          </p:sp>
          <p:cxnSp>
            <p:nvCxnSpPr>
              <p:cNvPr id="5181" name="AutoShape 10"/>
              <p:cNvCxnSpPr>
                <a:cxnSpLocks noChangeShapeType="1"/>
                <a:stCxn id="412681" idx="4"/>
                <a:endCxn id="5182" idx="3"/>
              </p:cNvCxnSpPr>
              <p:nvPr/>
            </p:nvCxnSpPr>
            <p:spPr bwMode="auto">
              <a:xfrm rot="5400000">
                <a:off x="4027" y="2517"/>
                <a:ext cx="365" cy="223"/>
              </a:xfrm>
              <a:prstGeom prst="bentConnector2">
                <a:avLst/>
              </a:prstGeom>
              <a:noFill/>
              <a:ln w="19050">
                <a:solidFill>
                  <a:schemeClr val="accent2"/>
                </a:solidFill>
                <a:miter lim="800000"/>
                <a:headEnd/>
                <a:tailEnd/>
              </a:ln>
            </p:spPr>
          </p:cxnSp>
          <p:sp>
            <p:nvSpPr>
              <p:cNvPr id="5182" name="Rectangle 11"/>
              <p:cNvSpPr>
                <a:spLocks noChangeArrowheads="1"/>
              </p:cNvSpPr>
              <p:nvPr/>
            </p:nvSpPr>
            <p:spPr bwMode="auto">
              <a:xfrm>
                <a:off x="3378" y="2756"/>
                <a:ext cx="720" cy="105"/>
              </a:xfrm>
              <a:prstGeom prst="rect">
                <a:avLst/>
              </a:prstGeom>
              <a:solidFill>
                <a:srgbClr val="FFCC00"/>
              </a:solidFill>
              <a:ln w="9525">
                <a:solidFill>
                  <a:schemeClr val="accent2"/>
                </a:solidFill>
                <a:miter lim="800000"/>
                <a:headEnd/>
                <a:tailEnd/>
              </a:ln>
            </p:spPr>
            <p:txBody>
              <a:bodyPr tIns="18288" bIns="18288">
                <a:spAutoFit/>
              </a:bodyPr>
              <a:lstStyle/>
              <a:p>
                <a:pPr algn="ctr"/>
                <a:r>
                  <a:rPr lang="en-US" altLang="ja-JP" sz="800" b="1">
                    <a:latin typeface="Arial" charset="0"/>
                    <a:ea typeface="MS PGothic" pitchFamily="34" charset="-128"/>
                  </a:rPr>
                  <a:t>Reading, England</a:t>
                </a:r>
              </a:p>
            </p:txBody>
          </p:sp>
        </p:grpSp>
        <p:grpSp>
          <p:nvGrpSpPr>
            <p:cNvPr id="5168" name="Group 12"/>
            <p:cNvGrpSpPr>
              <a:grpSpLocks/>
            </p:cNvGrpSpPr>
            <p:nvPr/>
          </p:nvGrpSpPr>
          <p:grpSpPr bwMode="auto">
            <a:xfrm>
              <a:off x="3360" y="2442"/>
              <a:ext cx="1147" cy="586"/>
              <a:chOff x="3360" y="2442"/>
              <a:chExt cx="1147" cy="586"/>
            </a:xfrm>
          </p:grpSpPr>
          <p:sp>
            <p:nvSpPr>
              <p:cNvPr id="412685" name="Oval 13"/>
              <p:cNvSpPr>
                <a:spLocks noChangeArrowheads="1"/>
              </p:cNvSpPr>
              <p:nvPr/>
            </p:nvSpPr>
            <p:spPr bwMode="auto">
              <a:xfrm>
                <a:off x="4427" y="2442"/>
                <a:ext cx="80" cy="80"/>
              </a:xfrm>
              <a:prstGeom prst="ellipse">
                <a:avLst/>
              </a:prstGeom>
              <a:noFill/>
              <a:ln w="9525">
                <a:noFill/>
                <a:round/>
                <a:headEnd/>
                <a:tailEnd/>
              </a:ln>
              <a:effectLst>
                <a:outerShdw dist="17961" dir="2700000" algn="ctr" rotWithShape="0">
                  <a:schemeClr val="tx1"/>
                </a:outerShdw>
              </a:effectLst>
            </p:spPr>
            <p:txBody>
              <a:bodyPr wrap="none" anchor="ctr"/>
              <a:lstStyle/>
              <a:p>
                <a:pPr>
                  <a:defRPr/>
                </a:pPr>
                <a:endParaRPr lang="en-US"/>
              </a:p>
            </p:txBody>
          </p:sp>
          <p:cxnSp>
            <p:nvCxnSpPr>
              <p:cNvPr id="5178" name="AutoShape 14"/>
              <p:cNvCxnSpPr>
                <a:cxnSpLocks noChangeShapeType="1"/>
                <a:stCxn id="412685" idx="4"/>
                <a:endCxn id="5179" idx="3"/>
              </p:cNvCxnSpPr>
              <p:nvPr/>
            </p:nvCxnSpPr>
            <p:spPr bwMode="auto">
              <a:xfrm rot="5400000">
                <a:off x="4043" y="2560"/>
                <a:ext cx="462" cy="386"/>
              </a:xfrm>
              <a:prstGeom prst="bentConnector2">
                <a:avLst/>
              </a:prstGeom>
              <a:noFill/>
              <a:ln w="19050">
                <a:noFill/>
                <a:miter lim="800000"/>
                <a:headEnd/>
                <a:tailEnd/>
              </a:ln>
            </p:spPr>
          </p:cxnSp>
          <p:sp>
            <p:nvSpPr>
              <p:cNvPr id="5179" name="Rectangle 15"/>
              <p:cNvSpPr>
                <a:spLocks noChangeArrowheads="1"/>
              </p:cNvSpPr>
              <p:nvPr/>
            </p:nvSpPr>
            <p:spPr bwMode="auto">
              <a:xfrm>
                <a:off x="3360" y="2929"/>
                <a:ext cx="721" cy="99"/>
              </a:xfrm>
              <a:prstGeom prst="rect">
                <a:avLst/>
              </a:prstGeom>
              <a:noFill/>
              <a:ln w="9525">
                <a:noFill/>
                <a:miter lim="800000"/>
                <a:headEnd/>
                <a:tailEnd/>
              </a:ln>
            </p:spPr>
            <p:txBody>
              <a:bodyPr tIns="18288" bIns="18288">
                <a:spAutoFit/>
              </a:bodyPr>
              <a:lstStyle/>
              <a:p>
                <a:pPr algn="ctr"/>
                <a:endParaRPr lang="en-US" altLang="ja-JP" sz="800" b="1">
                  <a:latin typeface="Arial" charset="0"/>
                  <a:ea typeface="MS PGothic" pitchFamily="34" charset="-128"/>
                </a:endParaRPr>
              </a:p>
            </p:txBody>
          </p:sp>
        </p:grpSp>
        <p:grpSp>
          <p:nvGrpSpPr>
            <p:cNvPr id="5169" name="Group 16"/>
            <p:cNvGrpSpPr>
              <a:grpSpLocks/>
            </p:cNvGrpSpPr>
            <p:nvPr/>
          </p:nvGrpSpPr>
          <p:grpSpPr bwMode="auto">
            <a:xfrm>
              <a:off x="3042" y="2746"/>
              <a:ext cx="1057" cy="435"/>
              <a:chOff x="3024" y="2746"/>
              <a:chExt cx="1057" cy="435"/>
            </a:xfrm>
          </p:grpSpPr>
          <p:sp>
            <p:nvSpPr>
              <p:cNvPr id="5174" name="Rectangle 17"/>
              <p:cNvSpPr>
                <a:spLocks noChangeArrowheads="1"/>
              </p:cNvSpPr>
              <p:nvPr/>
            </p:nvSpPr>
            <p:spPr bwMode="auto">
              <a:xfrm>
                <a:off x="3359" y="3076"/>
                <a:ext cx="722" cy="105"/>
              </a:xfrm>
              <a:prstGeom prst="rect">
                <a:avLst/>
              </a:prstGeom>
              <a:solidFill>
                <a:srgbClr val="FFCC00"/>
              </a:solidFill>
              <a:ln w="9525">
                <a:solidFill>
                  <a:schemeClr val="accent2"/>
                </a:solidFill>
                <a:miter lim="800000"/>
                <a:headEnd/>
                <a:tailEnd/>
              </a:ln>
            </p:spPr>
            <p:txBody>
              <a:bodyPr tIns="18288" bIns="18288">
                <a:spAutoFit/>
              </a:bodyPr>
              <a:lstStyle/>
              <a:p>
                <a:pPr algn="ctr"/>
                <a:r>
                  <a:rPr lang="en-US" altLang="ja-JP" sz="800" b="1">
                    <a:latin typeface="Arial" charset="0"/>
                    <a:ea typeface="MS PGothic" pitchFamily="34" charset="-128"/>
                  </a:rPr>
                  <a:t>Alexandria, VA</a:t>
                </a:r>
              </a:p>
            </p:txBody>
          </p:sp>
          <p:sp>
            <p:nvSpPr>
              <p:cNvPr id="412690" name="Oval 18"/>
              <p:cNvSpPr>
                <a:spLocks noChangeArrowheads="1"/>
              </p:cNvSpPr>
              <p:nvPr/>
            </p:nvSpPr>
            <p:spPr bwMode="auto">
              <a:xfrm>
                <a:off x="3024" y="2746"/>
                <a:ext cx="80" cy="80"/>
              </a:xfrm>
              <a:prstGeom prst="ellipse">
                <a:avLst/>
              </a:prstGeom>
              <a:solidFill>
                <a:srgbClr val="FFCC00"/>
              </a:solidFill>
              <a:ln w="9525">
                <a:solidFill>
                  <a:schemeClr val="accent2"/>
                </a:solidFill>
                <a:round/>
                <a:headEnd/>
                <a:tailEnd/>
              </a:ln>
              <a:effectLst>
                <a:outerShdw dist="17961" dir="2700000" algn="ctr" rotWithShape="0">
                  <a:schemeClr val="tx1"/>
                </a:outerShdw>
              </a:effectLst>
            </p:spPr>
            <p:txBody>
              <a:bodyPr wrap="none" anchor="ctr"/>
              <a:lstStyle/>
              <a:p>
                <a:pPr>
                  <a:defRPr/>
                </a:pPr>
                <a:endParaRPr lang="en-US"/>
              </a:p>
            </p:txBody>
          </p:sp>
          <p:cxnSp>
            <p:nvCxnSpPr>
              <p:cNvPr id="5176" name="AutoShape 19"/>
              <p:cNvCxnSpPr>
                <a:cxnSpLocks noChangeShapeType="1"/>
                <a:stCxn id="5174" idx="1"/>
                <a:endCxn id="412690" idx="6"/>
              </p:cNvCxnSpPr>
              <p:nvPr/>
            </p:nvCxnSpPr>
            <p:spPr bwMode="auto">
              <a:xfrm rot="10800000">
                <a:off x="3104" y="2786"/>
                <a:ext cx="256" cy="345"/>
              </a:xfrm>
              <a:prstGeom prst="bentConnector3">
                <a:avLst>
                  <a:gd name="adj1" fmla="val 50000"/>
                </a:avLst>
              </a:prstGeom>
              <a:noFill/>
              <a:ln w="19050">
                <a:solidFill>
                  <a:schemeClr val="accent2"/>
                </a:solidFill>
                <a:miter lim="800000"/>
                <a:headEnd/>
                <a:tailEnd/>
              </a:ln>
            </p:spPr>
          </p:cxnSp>
        </p:grpSp>
        <p:grpSp>
          <p:nvGrpSpPr>
            <p:cNvPr id="5170" name="Group 20"/>
            <p:cNvGrpSpPr>
              <a:grpSpLocks/>
            </p:cNvGrpSpPr>
            <p:nvPr/>
          </p:nvGrpSpPr>
          <p:grpSpPr bwMode="auto">
            <a:xfrm>
              <a:off x="892" y="3725"/>
              <a:ext cx="1278" cy="336"/>
              <a:chOff x="928" y="3743"/>
              <a:chExt cx="1278" cy="336"/>
            </a:xfrm>
          </p:grpSpPr>
          <p:sp>
            <p:nvSpPr>
              <p:cNvPr id="412693" name="Oval 21"/>
              <p:cNvSpPr>
                <a:spLocks noChangeArrowheads="1"/>
              </p:cNvSpPr>
              <p:nvPr/>
            </p:nvSpPr>
            <p:spPr bwMode="auto">
              <a:xfrm>
                <a:off x="928" y="3999"/>
                <a:ext cx="80" cy="80"/>
              </a:xfrm>
              <a:prstGeom prst="ellipse">
                <a:avLst/>
              </a:prstGeom>
              <a:solidFill>
                <a:srgbClr val="FFCC00"/>
              </a:solidFill>
              <a:ln w="9525">
                <a:solidFill>
                  <a:schemeClr val="accent2"/>
                </a:solidFill>
                <a:round/>
                <a:headEnd/>
                <a:tailEnd/>
              </a:ln>
              <a:effectLst>
                <a:outerShdw dist="17961" dir="2700000" algn="ctr" rotWithShape="0">
                  <a:schemeClr val="tx1"/>
                </a:outerShdw>
              </a:effectLst>
            </p:spPr>
            <p:txBody>
              <a:bodyPr wrap="none" anchor="ctr"/>
              <a:lstStyle/>
              <a:p>
                <a:pPr>
                  <a:defRPr/>
                </a:pPr>
                <a:endParaRPr lang="en-US"/>
              </a:p>
            </p:txBody>
          </p:sp>
          <p:cxnSp>
            <p:nvCxnSpPr>
              <p:cNvPr id="5172" name="AutoShape 22"/>
              <p:cNvCxnSpPr>
                <a:cxnSpLocks noChangeShapeType="1"/>
                <a:stCxn id="5173" idx="2"/>
                <a:endCxn id="412693" idx="6"/>
              </p:cNvCxnSpPr>
              <p:nvPr/>
            </p:nvCxnSpPr>
            <p:spPr bwMode="auto">
              <a:xfrm rot="5400000">
                <a:off x="1325" y="3540"/>
                <a:ext cx="182" cy="816"/>
              </a:xfrm>
              <a:prstGeom prst="bentConnector2">
                <a:avLst/>
              </a:prstGeom>
              <a:noFill/>
              <a:ln w="19050">
                <a:solidFill>
                  <a:schemeClr val="accent2"/>
                </a:solidFill>
                <a:miter lim="800000"/>
                <a:headEnd/>
                <a:tailEnd/>
              </a:ln>
            </p:spPr>
          </p:cxnSp>
          <p:sp>
            <p:nvSpPr>
              <p:cNvPr id="5173" name="Rectangle 23"/>
              <p:cNvSpPr>
                <a:spLocks noChangeArrowheads="1"/>
              </p:cNvSpPr>
              <p:nvPr/>
            </p:nvSpPr>
            <p:spPr bwMode="auto">
              <a:xfrm>
                <a:off x="1441" y="3743"/>
                <a:ext cx="765" cy="103"/>
              </a:xfrm>
              <a:prstGeom prst="rect">
                <a:avLst/>
              </a:prstGeom>
              <a:solidFill>
                <a:srgbClr val="FFCC00"/>
              </a:solidFill>
              <a:ln w="6350" algn="ctr">
                <a:solidFill>
                  <a:schemeClr val="accent2"/>
                </a:solidFill>
                <a:miter lim="800000"/>
                <a:headEnd/>
                <a:tailEnd/>
              </a:ln>
            </p:spPr>
            <p:txBody>
              <a:bodyPr tIns="18288" bIns="18288">
                <a:spAutoFit/>
              </a:bodyPr>
              <a:lstStyle/>
              <a:p>
                <a:pPr algn="ctr"/>
                <a:r>
                  <a:rPr lang="en-US" altLang="ja-JP" sz="800" b="1">
                    <a:latin typeface="Arial" charset="0"/>
                    <a:ea typeface="MS PGothic" pitchFamily="34" charset="-128"/>
                  </a:rPr>
                  <a:t>Sydney, Australia</a:t>
                </a:r>
              </a:p>
            </p:txBody>
          </p:sp>
        </p:grpSp>
      </p:grpSp>
      <p:grpSp>
        <p:nvGrpSpPr>
          <p:cNvPr id="7" name="Group 24"/>
          <p:cNvGrpSpPr>
            <a:grpSpLocks/>
          </p:cNvGrpSpPr>
          <p:nvPr/>
        </p:nvGrpSpPr>
        <p:grpSpPr bwMode="auto">
          <a:xfrm>
            <a:off x="417513" y="3267075"/>
            <a:ext cx="8335962" cy="1570038"/>
            <a:chOff x="262" y="2066"/>
            <a:chExt cx="5145" cy="969"/>
          </a:xfrm>
        </p:grpSpPr>
        <p:sp>
          <p:nvSpPr>
            <p:cNvPr id="412697" name="Oval 25"/>
            <p:cNvSpPr>
              <a:spLocks noChangeArrowheads="1"/>
            </p:cNvSpPr>
            <p:nvPr/>
          </p:nvSpPr>
          <p:spPr bwMode="auto">
            <a:xfrm>
              <a:off x="2298" y="2388"/>
              <a:ext cx="76" cy="79"/>
            </a:xfrm>
            <a:prstGeom prst="ellipse">
              <a:avLst/>
            </a:prstGeom>
            <a:solidFill>
              <a:schemeClr val="accent1"/>
            </a:solidFill>
            <a:ln w="9525">
              <a:solidFill>
                <a:srgbClr val="7B663F"/>
              </a:solidFill>
              <a:round/>
              <a:headEnd/>
              <a:tailEnd/>
            </a:ln>
            <a:effectLst>
              <a:outerShdw dist="17961" dir="2700000" algn="ctr" rotWithShape="0">
                <a:schemeClr val="tx1"/>
              </a:outerShdw>
            </a:effectLst>
          </p:spPr>
          <p:txBody>
            <a:bodyPr wrap="none" anchor="ctr"/>
            <a:lstStyle/>
            <a:p>
              <a:pPr>
                <a:defRPr/>
              </a:pPr>
              <a:endParaRPr lang="en-US"/>
            </a:p>
          </p:txBody>
        </p:sp>
        <p:grpSp>
          <p:nvGrpSpPr>
            <p:cNvPr id="5143" name="Group 26"/>
            <p:cNvGrpSpPr>
              <a:grpSpLocks/>
            </p:cNvGrpSpPr>
            <p:nvPr/>
          </p:nvGrpSpPr>
          <p:grpSpPr bwMode="auto">
            <a:xfrm>
              <a:off x="262" y="2066"/>
              <a:ext cx="5145" cy="969"/>
              <a:chOff x="262" y="2066"/>
              <a:chExt cx="5145" cy="969"/>
            </a:xfrm>
          </p:grpSpPr>
          <p:sp>
            <p:nvSpPr>
              <p:cNvPr id="5144" name="Rectangle 27"/>
              <p:cNvSpPr>
                <a:spLocks noChangeArrowheads="1"/>
              </p:cNvSpPr>
              <p:nvPr/>
            </p:nvSpPr>
            <p:spPr bwMode="auto">
              <a:xfrm>
                <a:off x="1450" y="2452"/>
                <a:ext cx="737" cy="105"/>
              </a:xfrm>
              <a:prstGeom prst="rect">
                <a:avLst/>
              </a:prstGeom>
              <a:solidFill>
                <a:schemeClr val="accent1"/>
              </a:solidFill>
              <a:ln w="9525">
                <a:solidFill>
                  <a:srgbClr val="7B663F"/>
                </a:solidFill>
                <a:miter lim="800000"/>
                <a:headEnd/>
                <a:tailEnd/>
              </a:ln>
            </p:spPr>
            <p:txBody>
              <a:bodyPr tIns="18288" bIns="18288">
                <a:spAutoFit/>
              </a:bodyPr>
              <a:lstStyle/>
              <a:p>
                <a:pPr algn="ctr"/>
                <a:r>
                  <a:rPr lang="en-US" altLang="ja-JP" sz="800" b="1">
                    <a:solidFill>
                      <a:schemeClr val="bg1"/>
                    </a:solidFill>
                    <a:latin typeface="Arial" charset="0"/>
                    <a:ea typeface="MS PGothic" pitchFamily="34" charset="-128"/>
                  </a:rPr>
                  <a:t>Mountain View, CA</a:t>
                </a:r>
              </a:p>
            </p:txBody>
          </p:sp>
          <p:cxnSp>
            <p:nvCxnSpPr>
              <p:cNvPr id="5145" name="AutoShape 28"/>
              <p:cNvCxnSpPr>
                <a:cxnSpLocks noChangeShapeType="1"/>
                <a:stCxn id="5153" idx="3"/>
                <a:endCxn id="412709" idx="2"/>
              </p:cNvCxnSpPr>
              <p:nvPr/>
            </p:nvCxnSpPr>
            <p:spPr bwMode="auto">
              <a:xfrm>
                <a:off x="2195" y="2371"/>
                <a:ext cx="89" cy="73"/>
              </a:xfrm>
              <a:prstGeom prst="bentConnector3">
                <a:avLst>
                  <a:gd name="adj1" fmla="val 49463"/>
                </a:avLst>
              </a:prstGeom>
              <a:noFill/>
              <a:ln w="19050">
                <a:solidFill>
                  <a:srgbClr val="7B663F"/>
                </a:solidFill>
                <a:miter lim="800000"/>
                <a:headEnd/>
                <a:tailEnd/>
              </a:ln>
            </p:spPr>
          </p:cxnSp>
          <p:cxnSp>
            <p:nvCxnSpPr>
              <p:cNvPr id="5146" name="AutoShape 29"/>
              <p:cNvCxnSpPr>
                <a:cxnSpLocks noChangeShapeType="1"/>
              </p:cNvCxnSpPr>
              <p:nvPr/>
            </p:nvCxnSpPr>
            <p:spPr bwMode="auto">
              <a:xfrm flipV="1">
                <a:off x="2187" y="2452"/>
                <a:ext cx="111" cy="55"/>
              </a:xfrm>
              <a:prstGeom prst="bentConnector3">
                <a:avLst>
                  <a:gd name="adj1" fmla="val 50000"/>
                </a:avLst>
              </a:prstGeom>
              <a:noFill/>
              <a:ln w="19050">
                <a:solidFill>
                  <a:srgbClr val="7B663F"/>
                </a:solidFill>
                <a:miter lim="800000"/>
                <a:headEnd/>
                <a:tailEnd/>
              </a:ln>
            </p:spPr>
          </p:cxnSp>
          <p:sp>
            <p:nvSpPr>
              <p:cNvPr id="5147" name="Rectangle 30"/>
              <p:cNvSpPr>
                <a:spLocks noChangeArrowheads="1"/>
              </p:cNvSpPr>
              <p:nvPr/>
            </p:nvSpPr>
            <p:spPr bwMode="auto">
              <a:xfrm>
                <a:off x="1450" y="2602"/>
                <a:ext cx="737" cy="105"/>
              </a:xfrm>
              <a:prstGeom prst="rect">
                <a:avLst/>
              </a:prstGeom>
              <a:solidFill>
                <a:schemeClr val="accent1"/>
              </a:solidFill>
              <a:ln w="9525">
                <a:solidFill>
                  <a:srgbClr val="7B663F"/>
                </a:solidFill>
                <a:miter lim="800000"/>
                <a:headEnd/>
                <a:tailEnd/>
              </a:ln>
            </p:spPr>
            <p:txBody>
              <a:bodyPr tIns="18288" bIns="18288">
                <a:spAutoFit/>
              </a:bodyPr>
              <a:lstStyle/>
              <a:p>
                <a:pPr algn="ctr"/>
                <a:r>
                  <a:rPr lang="en-US" altLang="ja-JP" sz="800" b="1">
                    <a:solidFill>
                      <a:schemeClr val="bg1"/>
                    </a:solidFill>
                    <a:latin typeface="Arial" charset="0"/>
                    <a:ea typeface="MS PGothic" pitchFamily="34" charset="-128"/>
                  </a:rPr>
                  <a:t>Santa Monica, CA</a:t>
                </a:r>
              </a:p>
            </p:txBody>
          </p:sp>
          <p:sp>
            <p:nvSpPr>
              <p:cNvPr id="412703" name="Oval 31"/>
              <p:cNvSpPr>
                <a:spLocks noChangeArrowheads="1"/>
              </p:cNvSpPr>
              <p:nvPr/>
            </p:nvSpPr>
            <p:spPr bwMode="auto">
              <a:xfrm>
                <a:off x="2330" y="2500"/>
                <a:ext cx="76" cy="80"/>
              </a:xfrm>
              <a:prstGeom prst="ellipse">
                <a:avLst/>
              </a:prstGeom>
              <a:solidFill>
                <a:schemeClr val="accent1"/>
              </a:solidFill>
              <a:ln w="9525">
                <a:solidFill>
                  <a:srgbClr val="7B663F"/>
                </a:solidFill>
                <a:round/>
                <a:headEnd/>
                <a:tailEnd/>
              </a:ln>
              <a:effectLst>
                <a:outerShdw dist="17961" dir="2700000" algn="ctr" rotWithShape="0">
                  <a:schemeClr val="tx1"/>
                </a:outerShdw>
              </a:effectLst>
            </p:spPr>
            <p:txBody>
              <a:bodyPr wrap="none" anchor="ctr"/>
              <a:lstStyle/>
              <a:p>
                <a:pPr>
                  <a:defRPr/>
                </a:pPr>
                <a:endParaRPr lang="en-US"/>
              </a:p>
            </p:txBody>
          </p:sp>
          <p:cxnSp>
            <p:nvCxnSpPr>
              <p:cNvPr id="5149" name="AutoShape 32"/>
              <p:cNvCxnSpPr>
                <a:cxnSpLocks noChangeShapeType="1"/>
                <a:stCxn id="5147" idx="3"/>
                <a:endCxn id="412703" idx="4"/>
              </p:cNvCxnSpPr>
              <p:nvPr/>
            </p:nvCxnSpPr>
            <p:spPr bwMode="auto">
              <a:xfrm flipV="1">
                <a:off x="2187" y="2580"/>
                <a:ext cx="182" cy="77"/>
              </a:xfrm>
              <a:prstGeom prst="bentConnector2">
                <a:avLst/>
              </a:prstGeom>
              <a:noFill/>
              <a:ln w="19050">
                <a:solidFill>
                  <a:srgbClr val="7B663F"/>
                </a:solidFill>
                <a:miter lim="800000"/>
                <a:headEnd/>
                <a:tailEnd/>
              </a:ln>
            </p:spPr>
          </p:cxnSp>
          <p:sp>
            <p:nvSpPr>
              <p:cNvPr id="5150" name="Rectangle 33"/>
              <p:cNvSpPr>
                <a:spLocks noChangeArrowheads="1"/>
              </p:cNvSpPr>
              <p:nvPr/>
            </p:nvSpPr>
            <p:spPr bwMode="auto">
              <a:xfrm>
                <a:off x="1450" y="2152"/>
                <a:ext cx="737" cy="105"/>
              </a:xfrm>
              <a:prstGeom prst="rect">
                <a:avLst/>
              </a:prstGeom>
              <a:solidFill>
                <a:schemeClr val="accent1"/>
              </a:solidFill>
              <a:ln w="9525">
                <a:solidFill>
                  <a:srgbClr val="7B663F"/>
                </a:solidFill>
                <a:miter lim="800000"/>
                <a:headEnd/>
                <a:tailEnd/>
              </a:ln>
            </p:spPr>
            <p:txBody>
              <a:bodyPr tIns="18288" bIns="18288">
                <a:spAutoFit/>
              </a:bodyPr>
              <a:lstStyle/>
              <a:p>
                <a:pPr algn="ctr"/>
                <a:r>
                  <a:rPr lang="en-US" altLang="ja-JP" sz="800" b="1">
                    <a:solidFill>
                      <a:schemeClr val="bg1"/>
                    </a:solidFill>
                    <a:latin typeface="Arial" charset="0"/>
                    <a:ea typeface="MS PGothic" pitchFamily="34" charset="-128"/>
                  </a:rPr>
                  <a:t>Calgary, Canada</a:t>
                </a:r>
              </a:p>
            </p:txBody>
          </p:sp>
          <p:sp>
            <p:nvSpPr>
              <p:cNvPr id="412706" name="Oval 34"/>
              <p:cNvSpPr>
                <a:spLocks noChangeArrowheads="1"/>
              </p:cNvSpPr>
              <p:nvPr/>
            </p:nvSpPr>
            <p:spPr bwMode="auto">
              <a:xfrm>
                <a:off x="2417" y="2116"/>
                <a:ext cx="76" cy="80"/>
              </a:xfrm>
              <a:prstGeom prst="ellipse">
                <a:avLst/>
              </a:prstGeom>
              <a:solidFill>
                <a:schemeClr val="accent1"/>
              </a:solidFill>
              <a:ln w="9525">
                <a:solidFill>
                  <a:srgbClr val="7B663F"/>
                </a:solidFill>
                <a:round/>
                <a:headEnd/>
                <a:tailEnd/>
              </a:ln>
              <a:effectLst>
                <a:outerShdw dist="17961" dir="2700000" algn="ctr" rotWithShape="0">
                  <a:schemeClr val="tx1"/>
                </a:outerShdw>
              </a:effectLst>
            </p:spPr>
            <p:txBody>
              <a:bodyPr wrap="none" anchor="ctr"/>
              <a:lstStyle/>
              <a:p>
                <a:pPr>
                  <a:defRPr/>
                </a:pPr>
                <a:endParaRPr lang="en-US"/>
              </a:p>
            </p:txBody>
          </p:sp>
          <p:cxnSp>
            <p:nvCxnSpPr>
              <p:cNvPr id="5152" name="AutoShape 35"/>
              <p:cNvCxnSpPr>
                <a:cxnSpLocks noChangeShapeType="1"/>
                <a:stCxn id="5150" idx="3"/>
                <a:endCxn id="412706" idx="2"/>
              </p:cNvCxnSpPr>
              <p:nvPr/>
            </p:nvCxnSpPr>
            <p:spPr bwMode="auto">
              <a:xfrm flipV="1">
                <a:off x="2187" y="2156"/>
                <a:ext cx="230" cy="51"/>
              </a:xfrm>
              <a:prstGeom prst="bentConnector3">
                <a:avLst>
                  <a:gd name="adj1" fmla="val 50000"/>
                </a:avLst>
              </a:prstGeom>
              <a:noFill/>
              <a:ln w="19050">
                <a:solidFill>
                  <a:srgbClr val="7B663F"/>
                </a:solidFill>
                <a:miter lim="800000"/>
                <a:headEnd/>
                <a:tailEnd/>
              </a:ln>
            </p:spPr>
          </p:cxnSp>
          <p:sp>
            <p:nvSpPr>
              <p:cNvPr id="5153" name="Rectangle 36"/>
              <p:cNvSpPr>
                <a:spLocks noChangeArrowheads="1"/>
              </p:cNvSpPr>
              <p:nvPr/>
            </p:nvSpPr>
            <p:spPr bwMode="auto">
              <a:xfrm>
                <a:off x="1459" y="2316"/>
                <a:ext cx="736" cy="105"/>
              </a:xfrm>
              <a:prstGeom prst="rect">
                <a:avLst/>
              </a:prstGeom>
              <a:solidFill>
                <a:schemeClr val="accent1"/>
              </a:solidFill>
              <a:ln w="9525">
                <a:solidFill>
                  <a:srgbClr val="7B663F"/>
                </a:solidFill>
                <a:miter lim="800000"/>
                <a:headEnd/>
                <a:tailEnd/>
              </a:ln>
            </p:spPr>
            <p:txBody>
              <a:bodyPr tIns="18288" bIns="18288">
                <a:spAutoFit/>
              </a:bodyPr>
              <a:lstStyle/>
              <a:p>
                <a:pPr algn="ctr"/>
                <a:r>
                  <a:rPr lang="en-US" altLang="ja-JP" sz="800" b="1">
                    <a:solidFill>
                      <a:schemeClr val="bg1"/>
                    </a:solidFill>
                    <a:latin typeface="Arial" charset="0"/>
                    <a:ea typeface="MS PGothic" pitchFamily="34" charset="-128"/>
                  </a:rPr>
                  <a:t>San Francisco, CA</a:t>
                </a:r>
              </a:p>
            </p:txBody>
          </p:sp>
          <p:sp>
            <p:nvSpPr>
              <p:cNvPr id="412709" name="Oval 37"/>
              <p:cNvSpPr>
                <a:spLocks noChangeArrowheads="1"/>
              </p:cNvSpPr>
              <p:nvPr/>
            </p:nvSpPr>
            <p:spPr bwMode="auto">
              <a:xfrm>
                <a:off x="2284" y="2404"/>
                <a:ext cx="76" cy="80"/>
              </a:xfrm>
              <a:prstGeom prst="ellipse">
                <a:avLst/>
              </a:prstGeom>
              <a:solidFill>
                <a:schemeClr val="accent1"/>
              </a:solidFill>
              <a:ln w="9525">
                <a:solidFill>
                  <a:srgbClr val="7B663F"/>
                </a:solidFill>
                <a:round/>
                <a:headEnd/>
                <a:tailEnd/>
              </a:ln>
              <a:effectLst>
                <a:outerShdw dist="17961" dir="2700000" algn="ctr" rotWithShape="0">
                  <a:schemeClr val="tx1"/>
                </a:outerShdw>
              </a:effectLst>
            </p:spPr>
            <p:txBody>
              <a:bodyPr wrap="none" anchor="ctr"/>
              <a:lstStyle/>
              <a:p>
                <a:pPr>
                  <a:defRPr/>
                </a:pPr>
                <a:endParaRPr lang="en-US"/>
              </a:p>
            </p:txBody>
          </p:sp>
          <p:sp>
            <p:nvSpPr>
              <p:cNvPr id="412710" name="Oval 38"/>
              <p:cNvSpPr>
                <a:spLocks noChangeArrowheads="1"/>
              </p:cNvSpPr>
              <p:nvPr/>
            </p:nvSpPr>
            <p:spPr bwMode="auto">
              <a:xfrm>
                <a:off x="4079" y="2084"/>
                <a:ext cx="75" cy="80"/>
              </a:xfrm>
              <a:prstGeom prst="ellipse">
                <a:avLst/>
              </a:prstGeom>
              <a:solidFill>
                <a:schemeClr val="accent1"/>
              </a:solidFill>
              <a:ln w="9525" algn="ctr">
                <a:solidFill>
                  <a:srgbClr val="7B663F"/>
                </a:solidFill>
                <a:round/>
                <a:headEnd/>
                <a:tailEnd/>
              </a:ln>
              <a:effectLst>
                <a:outerShdw dist="17961" dir="2700000" algn="ctr" rotWithShape="0">
                  <a:schemeClr val="tx1"/>
                </a:outerShdw>
              </a:effectLst>
            </p:spPr>
            <p:txBody>
              <a:bodyPr wrap="none" anchor="ctr"/>
              <a:lstStyle/>
              <a:p>
                <a:pPr>
                  <a:defRPr/>
                </a:pPr>
                <a:endParaRPr lang="en-US"/>
              </a:p>
            </p:txBody>
          </p:sp>
          <p:cxnSp>
            <p:nvCxnSpPr>
              <p:cNvPr id="5156" name="AutoShape 39"/>
              <p:cNvCxnSpPr>
                <a:cxnSpLocks noChangeShapeType="1"/>
                <a:stCxn id="5157" idx="0"/>
                <a:endCxn id="412710" idx="0"/>
              </p:cNvCxnSpPr>
              <p:nvPr/>
            </p:nvCxnSpPr>
            <p:spPr bwMode="auto">
              <a:xfrm rot="5400000" flipV="1">
                <a:off x="3871" y="1837"/>
                <a:ext cx="18" cy="475"/>
              </a:xfrm>
              <a:prstGeom prst="bentConnector3">
                <a:avLst>
                  <a:gd name="adj1" fmla="val -800000"/>
                </a:avLst>
              </a:prstGeom>
              <a:noFill/>
              <a:ln w="19050">
                <a:solidFill>
                  <a:srgbClr val="7B663F"/>
                </a:solidFill>
                <a:miter lim="800000"/>
                <a:headEnd/>
                <a:tailEnd/>
              </a:ln>
            </p:spPr>
          </p:cxnSp>
          <p:sp>
            <p:nvSpPr>
              <p:cNvPr id="5157" name="Rectangle 40"/>
              <p:cNvSpPr>
                <a:spLocks noChangeArrowheads="1"/>
              </p:cNvSpPr>
              <p:nvPr/>
            </p:nvSpPr>
            <p:spPr bwMode="auto">
              <a:xfrm>
                <a:off x="3296" y="2066"/>
                <a:ext cx="691" cy="110"/>
              </a:xfrm>
              <a:prstGeom prst="rect">
                <a:avLst/>
              </a:prstGeom>
              <a:solidFill>
                <a:schemeClr val="accent1"/>
              </a:solidFill>
              <a:ln w="6350" algn="ctr">
                <a:solidFill>
                  <a:srgbClr val="7B663F"/>
                </a:solidFill>
                <a:miter lim="800000"/>
                <a:headEnd/>
                <a:tailEnd/>
              </a:ln>
            </p:spPr>
            <p:txBody>
              <a:bodyPr wrap="none" anchor="ctr"/>
              <a:lstStyle/>
              <a:p>
                <a:pPr algn="ctr"/>
                <a:r>
                  <a:rPr lang="en-US" altLang="ja-JP" sz="800" b="1">
                    <a:solidFill>
                      <a:schemeClr val="bg1"/>
                    </a:solidFill>
                    <a:latin typeface="Arial" charset="0"/>
                    <a:ea typeface="MS PGothic" pitchFamily="34" charset="-128"/>
                  </a:rPr>
                  <a:t>Dublin, Ireland</a:t>
                </a:r>
              </a:p>
            </p:txBody>
          </p:sp>
          <p:sp>
            <p:nvSpPr>
              <p:cNvPr id="5158" name="Rectangle 41"/>
              <p:cNvSpPr>
                <a:spLocks noChangeArrowheads="1"/>
              </p:cNvSpPr>
              <p:nvPr/>
            </p:nvSpPr>
            <p:spPr bwMode="auto">
              <a:xfrm>
                <a:off x="4364" y="2824"/>
                <a:ext cx="736" cy="105"/>
              </a:xfrm>
              <a:prstGeom prst="rect">
                <a:avLst/>
              </a:prstGeom>
              <a:solidFill>
                <a:schemeClr val="accent1"/>
              </a:solidFill>
              <a:ln w="9525">
                <a:solidFill>
                  <a:srgbClr val="7B663F"/>
                </a:solidFill>
                <a:miter lim="800000"/>
                <a:headEnd/>
                <a:tailEnd/>
              </a:ln>
            </p:spPr>
            <p:txBody>
              <a:bodyPr tIns="18288" bIns="18288">
                <a:spAutoFit/>
              </a:bodyPr>
              <a:lstStyle/>
              <a:p>
                <a:pPr algn="ctr"/>
                <a:r>
                  <a:rPr lang="en-US" altLang="ja-JP" sz="800" b="1">
                    <a:solidFill>
                      <a:schemeClr val="bg1"/>
                    </a:solidFill>
                    <a:latin typeface="Arial" charset="0"/>
                    <a:ea typeface="MS PGothic" pitchFamily="34" charset="-128"/>
                  </a:rPr>
                  <a:t>Pune, India</a:t>
                </a:r>
              </a:p>
            </p:txBody>
          </p:sp>
          <p:sp>
            <p:nvSpPr>
              <p:cNvPr id="412714" name="Oval 42"/>
              <p:cNvSpPr>
                <a:spLocks noChangeArrowheads="1"/>
              </p:cNvSpPr>
              <p:nvPr/>
            </p:nvSpPr>
            <p:spPr bwMode="auto">
              <a:xfrm>
                <a:off x="5330" y="2788"/>
                <a:ext cx="77" cy="80"/>
              </a:xfrm>
              <a:prstGeom prst="ellipse">
                <a:avLst/>
              </a:prstGeom>
              <a:solidFill>
                <a:schemeClr val="accent1"/>
              </a:solidFill>
              <a:ln w="9525">
                <a:solidFill>
                  <a:srgbClr val="7B663F"/>
                </a:solidFill>
                <a:round/>
                <a:headEnd/>
                <a:tailEnd/>
              </a:ln>
              <a:effectLst>
                <a:outerShdw dist="17961" dir="2700000" algn="ctr" rotWithShape="0">
                  <a:schemeClr val="tx1"/>
                </a:outerShdw>
              </a:effectLst>
            </p:spPr>
            <p:txBody>
              <a:bodyPr wrap="none" anchor="ctr"/>
              <a:lstStyle/>
              <a:p>
                <a:pPr>
                  <a:defRPr/>
                </a:pPr>
                <a:endParaRPr lang="en-US"/>
              </a:p>
            </p:txBody>
          </p:sp>
          <p:cxnSp>
            <p:nvCxnSpPr>
              <p:cNvPr id="5160" name="AutoShape 43"/>
              <p:cNvCxnSpPr>
                <a:cxnSpLocks noChangeShapeType="1"/>
                <a:stCxn id="5158" idx="3"/>
                <a:endCxn id="412714" idx="2"/>
              </p:cNvCxnSpPr>
              <p:nvPr/>
            </p:nvCxnSpPr>
            <p:spPr bwMode="auto">
              <a:xfrm flipV="1">
                <a:off x="5100" y="2828"/>
                <a:ext cx="230" cy="51"/>
              </a:xfrm>
              <a:prstGeom prst="bentConnector3">
                <a:avLst>
                  <a:gd name="adj1" fmla="val 50000"/>
                </a:avLst>
              </a:prstGeom>
              <a:noFill/>
              <a:ln w="19050">
                <a:solidFill>
                  <a:srgbClr val="7B663F"/>
                </a:solidFill>
                <a:miter lim="800000"/>
                <a:headEnd/>
                <a:tailEnd/>
              </a:ln>
            </p:spPr>
          </p:cxnSp>
          <p:sp>
            <p:nvSpPr>
              <p:cNvPr id="5161" name="Rectangle 44"/>
              <p:cNvSpPr>
                <a:spLocks noChangeArrowheads="1"/>
              </p:cNvSpPr>
              <p:nvPr/>
            </p:nvSpPr>
            <p:spPr bwMode="auto">
              <a:xfrm>
                <a:off x="262" y="2930"/>
                <a:ext cx="736" cy="105"/>
              </a:xfrm>
              <a:prstGeom prst="rect">
                <a:avLst/>
              </a:prstGeom>
              <a:solidFill>
                <a:schemeClr val="accent1"/>
              </a:solidFill>
              <a:ln w="9525">
                <a:solidFill>
                  <a:srgbClr val="7B663F"/>
                </a:solidFill>
                <a:miter lim="800000"/>
                <a:headEnd/>
                <a:tailEnd/>
              </a:ln>
            </p:spPr>
            <p:txBody>
              <a:bodyPr tIns="18288" bIns="18288">
                <a:spAutoFit/>
              </a:bodyPr>
              <a:lstStyle/>
              <a:p>
                <a:pPr algn="ctr"/>
                <a:r>
                  <a:rPr lang="en-US" altLang="ja-JP" sz="800" b="1">
                    <a:solidFill>
                      <a:schemeClr val="bg1"/>
                    </a:solidFill>
                    <a:latin typeface="Arial" charset="0"/>
                    <a:ea typeface="MS PGothic" pitchFamily="34" charset="-128"/>
                  </a:rPr>
                  <a:t>Taipei, Taiwan</a:t>
                </a:r>
              </a:p>
            </p:txBody>
          </p:sp>
          <p:sp>
            <p:nvSpPr>
              <p:cNvPr id="412717" name="Oval 45"/>
              <p:cNvSpPr>
                <a:spLocks noChangeArrowheads="1"/>
              </p:cNvSpPr>
              <p:nvPr/>
            </p:nvSpPr>
            <p:spPr bwMode="auto">
              <a:xfrm>
                <a:off x="505" y="2724"/>
                <a:ext cx="77" cy="79"/>
              </a:xfrm>
              <a:prstGeom prst="ellipse">
                <a:avLst/>
              </a:prstGeom>
              <a:solidFill>
                <a:schemeClr val="accent1"/>
              </a:solidFill>
              <a:ln w="9525">
                <a:solidFill>
                  <a:srgbClr val="7B663F"/>
                </a:solidFill>
                <a:round/>
                <a:headEnd/>
                <a:tailEnd/>
              </a:ln>
              <a:effectLst>
                <a:outerShdw dist="17961" dir="2700000" algn="ctr" rotWithShape="0">
                  <a:schemeClr val="tx1"/>
                </a:outerShdw>
              </a:effectLst>
            </p:spPr>
            <p:txBody>
              <a:bodyPr wrap="none" anchor="ctr"/>
              <a:lstStyle/>
              <a:p>
                <a:pPr>
                  <a:defRPr/>
                </a:pPr>
                <a:endParaRPr lang="en-US"/>
              </a:p>
            </p:txBody>
          </p:sp>
          <p:cxnSp>
            <p:nvCxnSpPr>
              <p:cNvPr id="5163" name="AutoShape 46"/>
              <p:cNvCxnSpPr>
                <a:cxnSpLocks noChangeShapeType="1"/>
                <a:stCxn id="5161" idx="0"/>
                <a:endCxn id="412717" idx="4"/>
              </p:cNvCxnSpPr>
              <p:nvPr/>
            </p:nvCxnSpPr>
            <p:spPr bwMode="auto">
              <a:xfrm rot="5400000" flipH="1">
                <a:off x="524" y="2824"/>
                <a:ext cx="126" cy="86"/>
              </a:xfrm>
              <a:prstGeom prst="bentConnector3">
                <a:avLst>
                  <a:gd name="adj1" fmla="val 50000"/>
                </a:avLst>
              </a:prstGeom>
              <a:noFill/>
              <a:ln w="19050">
                <a:solidFill>
                  <a:srgbClr val="7B663F"/>
                </a:solidFill>
                <a:miter lim="800000"/>
                <a:headEnd/>
                <a:tailEnd/>
              </a:ln>
            </p:spPr>
          </p:cxnSp>
          <p:sp>
            <p:nvSpPr>
              <p:cNvPr id="5164" name="Rectangle 47"/>
              <p:cNvSpPr>
                <a:spLocks noChangeArrowheads="1"/>
              </p:cNvSpPr>
              <p:nvPr/>
            </p:nvSpPr>
            <p:spPr bwMode="auto">
              <a:xfrm flipV="1">
                <a:off x="538" y="2172"/>
                <a:ext cx="689" cy="131"/>
              </a:xfrm>
              <a:prstGeom prst="rect">
                <a:avLst/>
              </a:prstGeom>
              <a:solidFill>
                <a:schemeClr val="accent1"/>
              </a:solidFill>
              <a:ln w="9525">
                <a:solidFill>
                  <a:srgbClr val="7B663F"/>
                </a:solidFill>
                <a:miter lim="800000"/>
                <a:headEnd/>
                <a:tailEnd/>
              </a:ln>
            </p:spPr>
            <p:txBody>
              <a:bodyPr rot="10800000" wrap="none" anchor="ctr"/>
              <a:lstStyle/>
              <a:p>
                <a:pPr marL="342900" indent="-342900" algn="ctr" eaLnBrk="1" hangingPunct="1">
                  <a:spcBef>
                    <a:spcPct val="25000"/>
                  </a:spcBef>
                  <a:buSzPct val="80000"/>
                </a:pPr>
                <a:r>
                  <a:rPr lang="en-US" sz="800" b="1">
                    <a:solidFill>
                      <a:schemeClr val="bg1"/>
                    </a:solidFill>
                    <a:latin typeface="Arial" charset="0"/>
                  </a:rPr>
                  <a:t>Tokyo, Japan</a:t>
                </a:r>
              </a:p>
            </p:txBody>
          </p:sp>
          <p:sp>
            <p:nvSpPr>
              <p:cNvPr id="412720" name="Oval 48"/>
              <p:cNvSpPr>
                <a:spLocks noChangeArrowheads="1"/>
              </p:cNvSpPr>
              <p:nvPr/>
            </p:nvSpPr>
            <p:spPr bwMode="auto">
              <a:xfrm>
                <a:off x="785" y="2470"/>
                <a:ext cx="76" cy="80"/>
              </a:xfrm>
              <a:prstGeom prst="ellipse">
                <a:avLst/>
              </a:prstGeom>
              <a:solidFill>
                <a:schemeClr val="accent1"/>
              </a:solidFill>
              <a:ln w="9525">
                <a:solidFill>
                  <a:srgbClr val="7B663F"/>
                </a:solidFill>
                <a:round/>
                <a:headEnd/>
                <a:tailEnd/>
              </a:ln>
              <a:effectLst>
                <a:outerShdw dist="17961" dir="2700000" algn="ctr" rotWithShape="0">
                  <a:schemeClr val="tx1"/>
                </a:outerShdw>
              </a:effectLst>
            </p:spPr>
            <p:txBody>
              <a:bodyPr wrap="none" anchor="ctr"/>
              <a:lstStyle/>
              <a:p>
                <a:pPr>
                  <a:defRPr/>
                </a:pPr>
                <a:endParaRPr lang="en-US"/>
              </a:p>
            </p:txBody>
          </p:sp>
          <p:cxnSp>
            <p:nvCxnSpPr>
              <p:cNvPr id="5166" name="AutoShape 49"/>
              <p:cNvCxnSpPr>
                <a:cxnSpLocks noChangeShapeType="1"/>
                <a:stCxn id="412720" idx="0"/>
              </p:cNvCxnSpPr>
              <p:nvPr/>
            </p:nvCxnSpPr>
            <p:spPr bwMode="auto">
              <a:xfrm rot="-5400000">
                <a:off x="772" y="2354"/>
                <a:ext cx="168" cy="64"/>
              </a:xfrm>
              <a:prstGeom prst="bentConnector3">
                <a:avLst>
                  <a:gd name="adj1" fmla="val 50000"/>
                </a:avLst>
              </a:prstGeom>
              <a:noFill/>
              <a:ln w="19050">
                <a:solidFill>
                  <a:srgbClr val="7B663F"/>
                </a:solidFill>
                <a:miter lim="800000"/>
                <a:headEnd/>
                <a:tailEnd/>
              </a:ln>
            </p:spPr>
          </p:cxnSp>
        </p:grpSp>
      </p:grpSp>
      <p:sp>
        <p:nvSpPr>
          <p:cNvPr id="5130" name="Rectangle 50"/>
          <p:cNvSpPr>
            <a:spLocks noChangeArrowheads="1"/>
          </p:cNvSpPr>
          <p:nvPr/>
        </p:nvSpPr>
        <p:spPr bwMode="gray">
          <a:xfrm>
            <a:off x="142875" y="1304925"/>
            <a:ext cx="2063750" cy="604838"/>
          </a:xfrm>
          <a:prstGeom prst="rect">
            <a:avLst/>
          </a:prstGeom>
          <a:gradFill rotWithShape="1">
            <a:gsLst>
              <a:gs pos="0">
                <a:srgbClr val="C93C3C"/>
              </a:gs>
              <a:gs pos="50000">
                <a:srgbClr val="E29595"/>
              </a:gs>
              <a:gs pos="100000">
                <a:srgbClr val="C93C3C"/>
              </a:gs>
            </a:gsLst>
            <a:lin ang="5400000" scaled="1"/>
          </a:gradFill>
          <a:ln w="12700" algn="ctr">
            <a:noFill/>
            <a:miter lim="800000"/>
            <a:headEnd/>
            <a:tailEnd/>
          </a:ln>
        </p:spPr>
        <p:txBody>
          <a:bodyPr wrap="none" anchor="ctr"/>
          <a:lstStyle/>
          <a:p>
            <a:endParaRPr lang="en-US"/>
          </a:p>
        </p:txBody>
      </p:sp>
      <p:sp>
        <p:nvSpPr>
          <p:cNvPr id="5131" name="Rectangle 51"/>
          <p:cNvSpPr>
            <a:spLocks noChangeArrowheads="1"/>
          </p:cNvSpPr>
          <p:nvPr/>
        </p:nvSpPr>
        <p:spPr bwMode="auto">
          <a:xfrm>
            <a:off x="204788" y="1373188"/>
            <a:ext cx="1939925" cy="471487"/>
          </a:xfrm>
          <a:prstGeom prst="rect">
            <a:avLst/>
          </a:prstGeom>
          <a:noFill/>
          <a:ln w="12700" algn="ctr">
            <a:solidFill>
              <a:srgbClr val="E6E6E6"/>
            </a:solidFill>
            <a:miter lim="800000"/>
            <a:headEnd/>
            <a:tailEnd/>
          </a:ln>
        </p:spPr>
        <p:txBody>
          <a:bodyPr wrap="none" anchor="ctr"/>
          <a:lstStyle/>
          <a:p>
            <a:endParaRPr lang="en-US"/>
          </a:p>
        </p:txBody>
      </p:sp>
      <p:sp>
        <p:nvSpPr>
          <p:cNvPr id="5132" name="Text Box 52"/>
          <p:cNvSpPr txBox="1">
            <a:spLocks noChangeArrowheads="1"/>
          </p:cNvSpPr>
          <p:nvPr/>
        </p:nvSpPr>
        <p:spPr bwMode="auto">
          <a:xfrm>
            <a:off x="211138" y="1490663"/>
            <a:ext cx="1933575" cy="244475"/>
          </a:xfrm>
          <a:prstGeom prst="rect">
            <a:avLst/>
          </a:prstGeom>
          <a:noFill/>
          <a:ln w="12700">
            <a:noFill/>
            <a:miter lim="800000"/>
            <a:headEnd/>
            <a:tailEnd/>
          </a:ln>
        </p:spPr>
        <p:txBody>
          <a:bodyPr anchor="ctr">
            <a:spAutoFit/>
          </a:bodyPr>
          <a:lstStyle/>
          <a:p>
            <a:pPr algn="ctr"/>
            <a:r>
              <a:rPr lang="en-US" altLang="ja-JP" sz="1000" b="1">
                <a:latin typeface="Arial" charset="0"/>
                <a:ea typeface="MS PGothic" pitchFamily="34" charset="-128"/>
              </a:rPr>
              <a:t>3 Symantec SOCs</a:t>
            </a:r>
            <a:endParaRPr lang="en-US" sz="2400">
              <a:latin typeface="Arial" charset="0"/>
            </a:endParaRPr>
          </a:p>
        </p:txBody>
      </p:sp>
      <p:sp>
        <p:nvSpPr>
          <p:cNvPr id="412725" name="Rectangle 53"/>
          <p:cNvSpPr>
            <a:spLocks noChangeArrowheads="1"/>
          </p:cNvSpPr>
          <p:nvPr/>
        </p:nvSpPr>
        <p:spPr bwMode="gray">
          <a:xfrm>
            <a:off x="2463800" y="1304925"/>
            <a:ext cx="1962150" cy="604838"/>
          </a:xfrm>
          <a:prstGeom prst="rect">
            <a:avLst/>
          </a:prstGeom>
          <a:gradFill rotWithShape="1">
            <a:gsLst>
              <a:gs pos="0">
                <a:schemeClr val="folHlink"/>
              </a:gs>
              <a:gs pos="50000">
                <a:schemeClr val="folHlink">
                  <a:gamma/>
                  <a:tint val="54118"/>
                  <a:invGamma/>
                </a:schemeClr>
              </a:gs>
              <a:gs pos="100000">
                <a:schemeClr val="folHlink"/>
              </a:gs>
            </a:gsLst>
            <a:lin ang="5400000" scaled="1"/>
          </a:gradFill>
          <a:ln w="12700" algn="ctr">
            <a:noFill/>
            <a:miter lim="800000"/>
            <a:headEnd/>
            <a:tailEnd/>
          </a:ln>
          <a:effectLst/>
        </p:spPr>
        <p:txBody>
          <a:bodyPr wrap="none" anchor="ctr"/>
          <a:lstStyle/>
          <a:p>
            <a:pPr>
              <a:defRPr/>
            </a:pPr>
            <a:endParaRPr lang="en-US"/>
          </a:p>
        </p:txBody>
      </p:sp>
      <p:sp>
        <p:nvSpPr>
          <p:cNvPr id="5134" name="Rectangle 54"/>
          <p:cNvSpPr>
            <a:spLocks noChangeArrowheads="1"/>
          </p:cNvSpPr>
          <p:nvPr/>
        </p:nvSpPr>
        <p:spPr bwMode="auto">
          <a:xfrm>
            <a:off x="2522538" y="1373188"/>
            <a:ext cx="1844675" cy="471487"/>
          </a:xfrm>
          <a:prstGeom prst="rect">
            <a:avLst/>
          </a:prstGeom>
          <a:noFill/>
          <a:ln w="12700" algn="ctr">
            <a:solidFill>
              <a:srgbClr val="E6E6E6"/>
            </a:solidFill>
            <a:miter lim="800000"/>
            <a:headEnd/>
            <a:tailEnd/>
          </a:ln>
        </p:spPr>
        <p:txBody>
          <a:bodyPr wrap="none" anchor="ctr"/>
          <a:lstStyle/>
          <a:p>
            <a:endParaRPr lang="en-US"/>
          </a:p>
        </p:txBody>
      </p:sp>
      <p:sp>
        <p:nvSpPr>
          <p:cNvPr id="5135" name="Text Box 55"/>
          <p:cNvSpPr txBox="1">
            <a:spLocks noChangeArrowheads="1"/>
          </p:cNvSpPr>
          <p:nvPr/>
        </p:nvSpPr>
        <p:spPr bwMode="auto">
          <a:xfrm>
            <a:off x="2528888" y="1414463"/>
            <a:ext cx="1838325" cy="396875"/>
          </a:xfrm>
          <a:prstGeom prst="rect">
            <a:avLst/>
          </a:prstGeom>
          <a:noFill/>
          <a:ln w="12700">
            <a:noFill/>
            <a:miter lim="800000"/>
            <a:headEnd/>
            <a:tailEnd/>
          </a:ln>
        </p:spPr>
        <p:txBody>
          <a:bodyPr anchor="ctr">
            <a:spAutoFit/>
          </a:bodyPr>
          <a:lstStyle/>
          <a:p>
            <a:pPr algn="ctr"/>
            <a:r>
              <a:rPr lang="en-US" altLang="ja-JP" sz="1000" b="1">
                <a:latin typeface="Arial" charset="0"/>
                <a:ea typeface="MS PGothic" pitchFamily="34" charset="-128"/>
              </a:rPr>
              <a:t>80 Symantec Monitored Countries</a:t>
            </a:r>
          </a:p>
        </p:txBody>
      </p:sp>
      <p:sp>
        <p:nvSpPr>
          <p:cNvPr id="412728" name="Rectangle 56"/>
          <p:cNvSpPr>
            <a:spLocks noChangeArrowheads="1"/>
          </p:cNvSpPr>
          <p:nvPr/>
        </p:nvSpPr>
        <p:spPr bwMode="gray">
          <a:xfrm>
            <a:off x="4683125" y="1304925"/>
            <a:ext cx="2047875" cy="604838"/>
          </a:xfrm>
          <a:prstGeom prst="rect">
            <a:avLst/>
          </a:prstGeom>
          <a:gradFill rotWithShape="1">
            <a:gsLst>
              <a:gs pos="0">
                <a:schemeClr val="hlink"/>
              </a:gs>
              <a:gs pos="50000">
                <a:schemeClr val="hlink">
                  <a:gamma/>
                  <a:tint val="49020"/>
                  <a:invGamma/>
                </a:schemeClr>
              </a:gs>
              <a:gs pos="100000">
                <a:schemeClr val="hlink"/>
              </a:gs>
            </a:gsLst>
            <a:lin ang="5400000" scaled="1"/>
          </a:gradFill>
          <a:ln w="12700" algn="ctr">
            <a:noFill/>
            <a:miter lim="800000"/>
            <a:headEnd/>
            <a:tailEnd/>
          </a:ln>
          <a:effectLst/>
        </p:spPr>
        <p:txBody>
          <a:bodyPr wrap="none" anchor="ctr"/>
          <a:lstStyle/>
          <a:p>
            <a:pPr>
              <a:defRPr/>
            </a:pPr>
            <a:endParaRPr lang="en-US"/>
          </a:p>
        </p:txBody>
      </p:sp>
      <p:sp>
        <p:nvSpPr>
          <p:cNvPr id="5137" name="Rectangle 57"/>
          <p:cNvSpPr>
            <a:spLocks noChangeArrowheads="1"/>
          </p:cNvSpPr>
          <p:nvPr/>
        </p:nvSpPr>
        <p:spPr bwMode="auto">
          <a:xfrm>
            <a:off x="4745038" y="1373188"/>
            <a:ext cx="1924050" cy="471487"/>
          </a:xfrm>
          <a:prstGeom prst="rect">
            <a:avLst/>
          </a:prstGeom>
          <a:noFill/>
          <a:ln w="12700" algn="ctr">
            <a:solidFill>
              <a:srgbClr val="E6E6E6"/>
            </a:solidFill>
            <a:miter lim="800000"/>
            <a:headEnd/>
            <a:tailEnd/>
          </a:ln>
        </p:spPr>
        <p:txBody>
          <a:bodyPr wrap="none" anchor="ctr"/>
          <a:lstStyle/>
          <a:p>
            <a:endParaRPr lang="en-US"/>
          </a:p>
        </p:txBody>
      </p:sp>
      <p:sp>
        <p:nvSpPr>
          <p:cNvPr id="5138" name="Text Box 58"/>
          <p:cNvSpPr txBox="1">
            <a:spLocks noChangeArrowheads="1"/>
          </p:cNvSpPr>
          <p:nvPr/>
        </p:nvSpPr>
        <p:spPr bwMode="auto">
          <a:xfrm>
            <a:off x="4749800" y="1414463"/>
            <a:ext cx="1919288" cy="396875"/>
          </a:xfrm>
          <a:prstGeom prst="rect">
            <a:avLst/>
          </a:prstGeom>
          <a:noFill/>
          <a:ln w="12700">
            <a:noFill/>
            <a:miter lim="800000"/>
            <a:headEnd/>
            <a:tailEnd/>
          </a:ln>
        </p:spPr>
        <p:txBody>
          <a:bodyPr anchor="ctr">
            <a:spAutoFit/>
          </a:bodyPr>
          <a:lstStyle/>
          <a:p>
            <a:pPr algn="ctr"/>
            <a:r>
              <a:rPr lang="en-US" altLang="ja-JP" sz="1000" b="1">
                <a:latin typeface="Arial" charset="0"/>
                <a:ea typeface="MS PGothic" pitchFamily="34" charset="-128"/>
              </a:rPr>
              <a:t>40,000+ Registered Sensors in 180+ Countries</a:t>
            </a:r>
          </a:p>
        </p:txBody>
      </p:sp>
      <p:sp>
        <p:nvSpPr>
          <p:cNvPr id="412731" name="Rectangle 59"/>
          <p:cNvSpPr>
            <a:spLocks noChangeArrowheads="1"/>
          </p:cNvSpPr>
          <p:nvPr/>
        </p:nvSpPr>
        <p:spPr bwMode="gray">
          <a:xfrm>
            <a:off x="6989763" y="1304925"/>
            <a:ext cx="2009775" cy="604838"/>
          </a:xfrm>
          <a:prstGeom prst="rect">
            <a:avLst/>
          </a:prstGeom>
          <a:gradFill rotWithShape="1">
            <a:gsLst>
              <a:gs pos="0">
                <a:schemeClr val="accent1"/>
              </a:gs>
              <a:gs pos="50000">
                <a:schemeClr val="accent1">
                  <a:gamma/>
                  <a:tint val="54118"/>
                  <a:invGamma/>
                </a:schemeClr>
              </a:gs>
              <a:gs pos="100000">
                <a:schemeClr val="accent1"/>
              </a:gs>
            </a:gsLst>
            <a:lin ang="5400000" scaled="1"/>
          </a:gradFill>
          <a:ln w="12700" algn="ctr">
            <a:noFill/>
            <a:miter lim="800000"/>
            <a:headEnd/>
            <a:tailEnd/>
          </a:ln>
          <a:effectLst/>
        </p:spPr>
        <p:txBody>
          <a:bodyPr wrap="none" anchor="ctr"/>
          <a:lstStyle/>
          <a:p>
            <a:pPr>
              <a:defRPr/>
            </a:pPr>
            <a:endParaRPr lang="en-US"/>
          </a:p>
        </p:txBody>
      </p:sp>
      <p:sp>
        <p:nvSpPr>
          <p:cNvPr id="5140" name="Rectangle 60"/>
          <p:cNvSpPr>
            <a:spLocks noChangeArrowheads="1"/>
          </p:cNvSpPr>
          <p:nvPr/>
        </p:nvSpPr>
        <p:spPr bwMode="auto">
          <a:xfrm>
            <a:off x="7050088" y="1373188"/>
            <a:ext cx="1889125" cy="471487"/>
          </a:xfrm>
          <a:prstGeom prst="rect">
            <a:avLst/>
          </a:prstGeom>
          <a:noFill/>
          <a:ln w="12700" algn="ctr">
            <a:solidFill>
              <a:srgbClr val="E6E6E6"/>
            </a:solidFill>
            <a:miter lim="800000"/>
            <a:headEnd/>
            <a:tailEnd/>
          </a:ln>
        </p:spPr>
        <p:txBody>
          <a:bodyPr wrap="none" anchor="ctr"/>
          <a:lstStyle/>
          <a:p>
            <a:endParaRPr lang="en-US"/>
          </a:p>
        </p:txBody>
      </p:sp>
      <p:sp>
        <p:nvSpPr>
          <p:cNvPr id="5141" name="Text Box 61"/>
          <p:cNvSpPr txBox="1">
            <a:spLocks noChangeArrowheads="1"/>
          </p:cNvSpPr>
          <p:nvPr/>
        </p:nvSpPr>
        <p:spPr bwMode="auto">
          <a:xfrm>
            <a:off x="7054850" y="1414463"/>
            <a:ext cx="1884363" cy="396875"/>
          </a:xfrm>
          <a:prstGeom prst="rect">
            <a:avLst/>
          </a:prstGeom>
          <a:noFill/>
          <a:ln w="12700">
            <a:noFill/>
            <a:miter lim="800000"/>
            <a:headEnd/>
            <a:tailEnd/>
          </a:ln>
        </p:spPr>
        <p:txBody>
          <a:bodyPr anchor="ctr">
            <a:spAutoFit/>
          </a:bodyPr>
          <a:lstStyle/>
          <a:p>
            <a:pPr algn="ctr"/>
            <a:r>
              <a:rPr lang="en-US" altLang="ja-JP" sz="1000" b="1">
                <a:latin typeface="Arial" charset="0"/>
                <a:ea typeface="MS PGothic" pitchFamily="34" charset="-128"/>
              </a:rPr>
              <a:t>8 Symantec Security Response Centers</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500"/>
                                        <p:tgtEl>
                                          <p:spTgt spid="2"/>
                                        </p:tgtEl>
                                      </p:cBhvr>
                                    </p:animEffect>
                                  </p:childTnLst>
                                </p:cTn>
                              </p:par>
                            </p:childTnLst>
                          </p:cTn>
                        </p:par>
                        <p:par>
                          <p:cTn id="8" fill="hold">
                            <p:stCondLst>
                              <p:cond delay="500"/>
                            </p:stCondLst>
                            <p:childTnLst>
                              <p:par>
                                <p:cTn id="9" presetID="4" presetClass="entr" presetSubtype="32" fill="hold" grpId="0" nodeType="afterEffect">
                                  <p:stCondLst>
                                    <p:cond delay="0"/>
                                  </p:stCondLst>
                                  <p:childTnLst>
                                    <p:set>
                                      <p:cBhvr>
                                        <p:cTn id="10" dur="1" fill="hold">
                                          <p:stCondLst>
                                            <p:cond delay="0"/>
                                          </p:stCondLst>
                                        </p:cTn>
                                        <p:tgtEl>
                                          <p:spTgt spid="412677"/>
                                        </p:tgtEl>
                                        <p:attrNameLst>
                                          <p:attrName>style.visibility</p:attrName>
                                        </p:attrNameLst>
                                      </p:cBhvr>
                                      <p:to>
                                        <p:strVal val="visible"/>
                                      </p:to>
                                    </p:set>
                                    <p:animEffect transition="in" filter="box(out)">
                                      <p:cBhvr>
                                        <p:cTn id="11" dur="500"/>
                                        <p:tgtEl>
                                          <p:spTgt spid="412677"/>
                                        </p:tgtEl>
                                      </p:cBhvr>
                                    </p:animEffect>
                                  </p:childTnLst>
                                </p:cTn>
                              </p:par>
                            </p:childTnLst>
                          </p:cTn>
                        </p:par>
                        <p:par>
                          <p:cTn id="12" fill="hold">
                            <p:stCondLst>
                              <p:cond delay="1000"/>
                            </p:stCondLst>
                            <p:childTnLst>
                              <p:par>
                                <p:cTn id="13" presetID="4" presetClass="entr" presetSubtype="32" fill="hold" grpId="0" nodeType="afterEffect">
                                  <p:stCondLst>
                                    <p:cond delay="0"/>
                                  </p:stCondLst>
                                  <p:childTnLst>
                                    <p:set>
                                      <p:cBhvr>
                                        <p:cTn id="14" dur="1" fill="hold">
                                          <p:stCondLst>
                                            <p:cond delay="0"/>
                                          </p:stCondLst>
                                        </p:cTn>
                                        <p:tgtEl>
                                          <p:spTgt spid="412678"/>
                                        </p:tgtEl>
                                        <p:attrNameLst>
                                          <p:attrName>style.visibility</p:attrName>
                                        </p:attrNameLst>
                                      </p:cBhvr>
                                      <p:to>
                                        <p:strVal val="visible"/>
                                      </p:to>
                                    </p:set>
                                    <p:animEffect transition="in" filter="box(out)">
                                      <p:cBhvr>
                                        <p:cTn id="15" dur="500"/>
                                        <p:tgtEl>
                                          <p:spTgt spid="412678"/>
                                        </p:tgtEl>
                                      </p:cBhvr>
                                    </p:animEffect>
                                  </p:childTnLst>
                                </p:cTn>
                              </p:par>
                            </p:childTnLst>
                          </p:cTn>
                        </p:par>
                        <p:par>
                          <p:cTn id="16" fill="hold">
                            <p:stCondLst>
                              <p:cond delay="1500"/>
                            </p:stCondLst>
                            <p:childTnLst>
                              <p:par>
                                <p:cTn id="17" presetID="4" presetClass="entr" presetSubtype="32"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out)">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677" grpId="0" animBg="1"/>
      <p:bldP spid="41267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Slide Number Placeholder 2"/>
          <p:cNvSpPr>
            <a:spLocks noGrp="1"/>
          </p:cNvSpPr>
          <p:nvPr>
            <p:ph type="sldNum" sz="quarter" idx="10"/>
          </p:nvPr>
        </p:nvSpPr>
        <p:spPr/>
        <p:txBody>
          <a:bodyPr/>
          <a:lstStyle/>
          <a:p>
            <a:pPr>
              <a:defRPr/>
            </a:pPr>
            <a:fld id="{E28E2EFD-1BC8-4A4D-B2FC-0FCC93094337}" type="slidenum">
              <a:rPr lang="en-US"/>
              <a:pPr>
                <a:defRPr/>
              </a:pPr>
              <a:t>4</a:t>
            </a:fld>
            <a:endParaRPr lang="en-US"/>
          </a:p>
        </p:txBody>
      </p:sp>
      <p:pic>
        <p:nvPicPr>
          <p:cNvPr id="6147" name="Picture 2"/>
          <p:cNvPicPr>
            <a:picLocks noChangeAspect="1" noChangeArrowheads="1"/>
          </p:cNvPicPr>
          <p:nvPr/>
        </p:nvPicPr>
        <p:blipFill>
          <a:blip r:embed="rId3"/>
          <a:srcRect/>
          <a:stretch>
            <a:fillRect/>
          </a:stretch>
        </p:blipFill>
        <p:spPr bwMode="auto">
          <a:xfrm>
            <a:off x="0" y="1216025"/>
            <a:ext cx="9144000" cy="166688"/>
          </a:xfrm>
          <a:prstGeom prst="rect">
            <a:avLst/>
          </a:prstGeom>
          <a:noFill/>
          <a:ln w="9525">
            <a:noFill/>
            <a:miter lim="800000"/>
            <a:headEnd/>
            <a:tailEnd/>
          </a:ln>
        </p:spPr>
      </p:pic>
      <p:sp>
        <p:nvSpPr>
          <p:cNvPr id="6148" name="Rectangle 3"/>
          <p:cNvSpPr>
            <a:spLocks noChangeArrowheads="1"/>
          </p:cNvSpPr>
          <p:nvPr/>
        </p:nvSpPr>
        <p:spPr bwMode="auto">
          <a:xfrm>
            <a:off x="0" y="838200"/>
            <a:ext cx="9144000" cy="381000"/>
          </a:xfrm>
          <a:prstGeom prst="rect">
            <a:avLst/>
          </a:prstGeom>
          <a:solidFill>
            <a:srgbClr val="666666"/>
          </a:solidFill>
          <a:ln w="9525">
            <a:solidFill>
              <a:schemeClr val="tx1"/>
            </a:solidFill>
            <a:miter lim="800000"/>
            <a:headEnd/>
            <a:tailEnd/>
          </a:ln>
        </p:spPr>
        <p:txBody>
          <a:bodyPr wrap="none" anchor="ctr"/>
          <a:lstStyle/>
          <a:p>
            <a:pPr algn="ctr"/>
            <a:endParaRPr lang="en-US" sz="2400">
              <a:latin typeface="Times" pitchFamily="-112" charset="0"/>
              <a:cs typeface="Arial" charset="0"/>
            </a:endParaRPr>
          </a:p>
        </p:txBody>
      </p:sp>
      <p:sp>
        <p:nvSpPr>
          <p:cNvPr id="6149" name="Text Box 4"/>
          <p:cNvSpPr txBox="1">
            <a:spLocks noChangeArrowheads="1"/>
          </p:cNvSpPr>
          <p:nvPr/>
        </p:nvSpPr>
        <p:spPr bwMode="auto">
          <a:xfrm>
            <a:off x="387350" y="884238"/>
            <a:ext cx="2357438" cy="304800"/>
          </a:xfrm>
          <a:prstGeom prst="rect">
            <a:avLst/>
          </a:prstGeom>
          <a:noFill/>
          <a:ln w="9525">
            <a:noFill/>
            <a:miter lim="800000"/>
            <a:headEnd/>
            <a:tailEnd/>
          </a:ln>
        </p:spPr>
        <p:txBody>
          <a:bodyPr wrap="none">
            <a:spAutoFit/>
          </a:bodyPr>
          <a:lstStyle/>
          <a:p>
            <a:r>
              <a:rPr lang="en-US" sz="1400" b="1">
                <a:solidFill>
                  <a:schemeClr val="bg1"/>
                </a:solidFill>
                <a:latin typeface="Arial" charset="0"/>
                <a:cs typeface="Arial" charset="0"/>
              </a:rPr>
              <a:t>Threat Evolution Timeline</a:t>
            </a:r>
          </a:p>
        </p:txBody>
      </p:sp>
      <p:sp>
        <p:nvSpPr>
          <p:cNvPr id="6150" name="Rectangle 5"/>
          <p:cNvSpPr>
            <a:spLocks noChangeArrowheads="1"/>
          </p:cNvSpPr>
          <p:nvPr/>
        </p:nvSpPr>
        <p:spPr bwMode="auto">
          <a:xfrm>
            <a:off x="8007350" y="1570038"/>
            <a:ext cx="1136650" cy="350837"/>
          </a:xfrm>
          <a:prstGeom prst="rect">
            <a:avLst/>
          </a:prstGeom>
          <a:solidFill>
            <a:schemeClr val="bg1"/>
          </a:solidFill>
          <a:ln w="9525">
            <a:noFill/>
            <a:miter lim="800000"/>
            <a:headEnd/>
            <a:tailEnd/>
          </a:ln>
        </p:spPr>
        <p:txBody>
          <a:bodyPr wrap="none" anchor="ctr"/>
          <a:lstStyle/>
          <a:p>
            <a:endParaRPr lang="en-US"/>
          </a:p>
        </p:txBody>
      </p:sp>
      <p:sp>
        <p:nvSpPr>
          <p:cNvPr id="6151" name="Rectangle 6"/>
          <p:cNvSpPr>
            <a:spLocks noChangeArrowheads="1"/>
          </p:cNvSpPr>
          <p:nvPr/>
        </p:nvSpPr>
        <p:spPr bwMode="auto">
          <a:xfrm>
            <a:off x="0" y="6507163"/>
            <a:ext cx="9144000" cy="350837"/>
          </a:xfrm>
          <a:prstGeom prst="rect">
            <a:avLst/>
          </a:prstGeom>
          <a:solidFill>
            <a:schemeClr val="bg1"/>
          </a:solidFill>
          <a:ln w="9525">
            <a:noFill/>
            <a:miter lim="800000"/>
            <a:headEnd/>
            <a:tailEnd/>
          </a:ln>
        </p:spPr>
        <p:txBody>
          <a:bodyPr wrap="none" anchor="ctr"/>
          <a:lstStyle/>
          <a:p>
            <a:endParaRPr lang="en-US"/>
          </a:p>
        </p:txBody>
      </p:sp>
      <p:sp>
        <p:nvSpPr>
          <p:cNvPr id="6152" name="Rectangle 7"/>
          <p:cNvSpPr>
            <a:spLocks noChangeArrowheads="1"/>
          </p:cNvSpPr>
          <p:nvPr/>
        </p:nvSpPr>
        <p:spPr bwMode="auto">
          <a:xfrm>
            <a:off x="461963" y="5741988"/>
            <a:ext cx="7881937" cy="877887"/>
          </a:xfrm>
          <a:prstGeom prst="rect">
            <a:avLst/>
          </a:prstGeom>
          <a:solidFill>
            <a:srgbClr val="FB9D05"/>
          </a:solidFill>
          <a:ln w="9525">
            <a:noFill/>
            <a:miter lim="800000"/>
            <a:headEnd/>
            <a:tailEnd/>
          </a:ln>
        </p:spPr>
        <p:txBody>
          <a:bodyPr wrap="none" anchor="ctr"/>
          <a:lstStyle/>
          <a:p>
            <a:endParaRPr lang="en-US"/>
          </a:p>
        </p:txBody>
      </p:sp>
      <p:sp>
        <p:nvSpPr>
          <p:cNvPr id="6153" name="Rectangle 8"/>
          <p:cNvSpPr>
            <a:spLocks noChangeArrowheads="1"/>
          </p:cNvSpPr>
          <p:nvPr/>
        </p:nvSpPr>
        <p:spPr bwMode="auto">
          <a:xfrm>
            <a:off x="461963" y="2227263"/>
            <a:ext cx="7881937" cy="877887"/>
          </a:xfrm>
          <a:prstGeom prst="rect">
            <a:avLst/>
          </a:prstGeom>
          <a:solidFill>
            <a:srgbClr val="F61100"/>
          </a:solidFill>
          <a:ln w="9525">
            <a:noFill/>
            <a:miter lim="800000"/>
            <a:headEnd/>
            <a:tailEnd/>
          </a:ln>
        </p:spPr>
        <p:txBody>
          <a:bodyPr wrap="none" anchor="ctr"/>
          <a:lstStyle/>
          <a:p>
            <a:endParaRPr lang="en-US"/>
          </a:p>
        </p:txBody>
      </p:sp>
      <p:sp>
        <p:nvSpPr>
          <p:cNvPr id="6154" name="Rectangle 9"/>
          <p:cNvSpPr>
            <a:spLocks noChangeArrowheads="1"/>
          </p:cNvSpPr>
          <p:nvPr/>
        </p:nvSpPr>
        <p:spPr bwMode="auto">
          <a:xfrm>
            <a:off x="461963" y="3108325"/>
            <a:ext cx="7881937" cy="877888"/>
          </a:xfrm>
          <a:prstGeom prst="rect">
            <a:avLst/>
          </a:prstGeom>
          <a:solidFill>
            <a:srgbClr val="FD3F01"/>
          </a:solidFill>
          <a:ln w="9525">
            <a:noFill/>
            <a:miter lim="800000"/>
            <a:headEnd/>
            <a:tailEnd/>
          </a:ln>
        </p:spPr>
        <p:txBody>
          <a:bodyPr wrap="none" anchor="ctr"/>
          <a:lstStyle/>
          <a:p>
            <a:endParaRPr lang="en-US"/>
          </a:p>
        </p:txBody>
      </p:sp>
      <p:sp>
        <p:nvSpPr>
          <p:cNvPr id="6155" name="Rectangle 10"/>
          <p:cNvSpPr>
            <a:spLocks noChangeArrowheads="1"/>
          </p:cNvSpPr>
          <p:nvPr/>
        </p:nvSpPr>
        <p:spPr bwMode="auto">
          <a:xfrm>
            <a:off x="461963" y="1346200"/>
            <a:ext cx="7881937" cy="877888"/>
          </a:xfrm>
          <a:prstGeom prst="rect">
            <a:avLst/>
          </a:prstGeom>
          <a:solidFill>
            <a:srgbClr val="E32201"/>
          </a:solidFill>
          <a:ln w="9525">
            <a:noFill/>
            <a:miter lim="800000"/>
            <a:headEnd/>
            <a:tailEnd/>
          </a:ln>
        </p:spPr>
        <p:txBody>
          <a:bodyPr wrap="none" anchor="ctr"/>
          <a:lstStyle/>
          <a:p>
            <a:endParaRPr lang="en-US"/>
          </a:p>
        </p:txBody>
      </p:sp>
      <p:sp>
        <p:nvSpPr>
          <p:cNvPr id="6156" name="Rectangle 11"/>
          <p:cNvSpPr>
            <a:spLocks noChangeArrowheads="1"/>
          </p:cNvSpPr>
          <p:nvPr/>
        </p:nvSpPr>
        <p:spPr bwMode="auto">
          <a:xfrm>
            <a:off x="461963" y="3987800"/>
            <a:ext cx="7881937" cy="877888"/>
          </a:xfrm>
          <a:prstGeom prst="rect">
            <a:avLst/>
          </a:prstGeom>
          <a:solidFill>
            <a:srgbClr val="FC5902"/>
          </a:solidFill>
          <a:ln w="9525">
            <a:noFill/>
            <a:miter lim="800000"/>
            <a:headEnd/>
            <a:tailEnd/>
          </a:ln>
        </p:spPr>
        <p:txBody>
          <a:bodyPr wrap="none" anchor="ctr"/>
          <a:lstStyle/>
          <a:p>
            <a:endParaRPr lang="en-US"/>
          </a:p>
        </p:txBody>
      </p:sp>
      <p:sp>
        <p:nvSpPr>
          <p:cNvPr id="6157" name="Rectangle 12"/>
          <p:cNvSpPr>
            <a:spLocks noChangeArrowheads="1"/>
          </p:cNvSpPr>
          <p:nvPr/>
        </p:nvSpPr>
        <p:spPr bwMode="auto">
          <a:xfrm>
            <a:off x="461963" y="4868863"/>
            <a:ext cx="7881937" cy="877887"/>
          </a:xfrm>
          <a:prstGeom prst="rect">
            <a:avLst/>
          </a:prstGeom>
          <a:solidFill>
            <a:srgbClr val="FB7E03"/>
          </a:solidFill>
          <a:ln w="9525">
            <a:noFill/>
            <a:miter lim="800000"/>
            <a:headEnd/>
            <a:tailEnd/>
          </a:ln>
        </p:spPr>
        <p:txBody>
          <a:bodyPr wrap="none" anchor="ctr"/>
          <a:lstStyle/>
          <a:p>
            <a:endParaRPr lang="en-US"/>
          </a:p>
        </p:txBody>
      </p:sp>
      <p:sp>
        <p:nvSpPr>
          <p:cNvPr id="6158" name="Line 13"/>
          <p:cNvSpPr>
            <a:spLocks noChangeShapeType="1"/>
          </p:cNvSpPr>
          <p:nvPr/>
        </p:nvSpPr>
        <p:spPr bwMode="auto">
          <a:xfrm>
            <a:off x="50800" y="6605588"/>
            <a:ext cx="8291513" cy="0"/>
          </a:xfrm>
          <a:prstGeom prst="line">
            <a:avLst/>
          </a:prstGeom>
          <a:noFill/>
          <a:ln w="3175">
            <a:solidFill>
              <a:schemeClr val="tx1"/>
            </a:solidFill>
            <a:round/>
            <a:headEnd/>
            <a:tailEnd/>
          </a:ln>
        </p:spPr>
        <p:txBody>
          <a:bodyPr wrap="none" anchor="ctr"/>
          <a:lstStyle/>
          <a:p>
            <a:endParaRPr lang="en-US"/>
          </a:p>
        </p:txBody>
      </p:sp>
      <p:sp>
        <p:nvSpPr>
          <p:cNvPr id="6159" name="Rectangle 14"/>
          <p:cNvSpPr>
            <a:spLocks noChangeArrowheads="1"/>
          </p:cNvSpPr>
          <p:nvPr/>
        </p:nvSpPr>
        <p:spPr bwMode="auto">
          <a:xfrm rot="-5400000">
            <a:off x="-671513" y="5589588"/>
            <a:ext cx="1624013" cy="306388"/>
          </a:xfrm>
          <a:prstGeom prst="rect">
            <a:avLst/>
          </a:prstGeom>
          <a:noFill/>
          <a:ln w="9525">
            <a:noFill/>
            <a:miter lim="800000"/>
            <a:headEnd/>
            <a:tailEnd/>
          </a:ln>
        </p:spPr>
        <p:txBody>
          <a:bodyPr lIns="45720" rIns="45720"/>
          <a:lstStyle/>
          <a:p>
            <a:r>
              <a:rPr lang="en-US" sz="1300" b="1">
                <a:solidFill>
                  <a:srgbClr val="FCB605"/>
                </a:solidFill>
                <a:latin typeface="Verdana" pitchFamily="48" charset="0"/>
                <a:cs typeface="Arial" charset="0"/>
              </a:rPr>
              <a:t>curiosity</a:t>
            </a:r>
            <a:endParaRPr lang="en-US" sz="1300" b="1">
              <a:latin typeface="Verdana" pitchFamily="48" charset="0"/>
              <a:cs typeface="Arial" charset="0"/>
            </a:endParaRPr>
          </a:p>
          <a:p>
            <a:endParaRPr lang="en-US" sz="1300" b="1">
              <a:solidFill>
                <a:schemeClr val="bg2"/>
              </a:solidFill>
              <a:latin typeface="Verdana" pitchFamily="48" charset="0"/>
              <a:cs typeface="Arial" charset="0"/>
            </a:endParaRPr>
          </a:p>
        </p:txBody>
      </p:sp>
      <p:sp>
        <p:nvSpPr>
          <p:cNvPr id="6160" name="Rectangle 15"/>
          <p:cNvSpPr>
            <a:spLocks noChangeArrowheads="1"/>
          </p:cNvSpPr>
          <p:nvPr/>
        </p:nvSpPr>
        <p:spPr bwMode="auto">
          <a:xfrm rot="-5400000">
            <a:off x="-210344" y="1520032"/>
            <a:ext cx="701675" cy="306388"/>
          </a:xfrm>
          <a:prstGeom prst="rect">
            <a:avLst/>
          </a:prstGeom>
          <a:noFill/>
          <a:ln w="9525">
            <a:noFill/>
            <a:miter lim="800000"/>
            <a:headEnd/>
            <a:tailEnd/>
          </a:ln>
        </p:spPr>
        <p:txBody>
          <a:bodyPr lIns="45720" rIns="45720"/>
          <a:lstStyle/>
          <a:p>
            <a:r>
              <a:rPr lang="en-US" sz="1300" b="1">
                <a:solidFill>
                  <a:srgbClr val="E32201"/>
                </a:solidFill>
                <a:latin typeface="Verdana" pitchFamily="48" charset="0"/>
                <a:cs typeface="Arial" charset="0"/>
              </a:rPr>
              <a:t>crime</a:t>
            </a:r>
            <a:endParaRPr lang="en-US" sz="1300" b="1">
              <a:latin typeface="Verdana" pitchFamily="48" charset="0"/>
              <a:cs typeface="Arial" charset="0"/>
            </a:endParaRPr>
          </a:p>
          <a:p>
            <a:endParaRPr lang="en-US" sz="1300" b="1">
              <a:solidFill>
                <a:schemeClr val="bg2"/>
              </a:solidFill>
              <a:latin typeface="Verdana" pitchFamily="48" charset="0"/>
              <a:cs typeface="Arial" charset="0"/>
            </a:endParaRPr>
          </a:p>
        </p:txBody>
      </p:sp>
      <p:sp>
        <p:nvSpPr>
          <p:cNvPr id="6161" name="Rectangle 16"/>
          <p:cNvSpPr>
            <a:spLocks noChangeArrowheads="1"/>
          </p:cNvSpPr>
          <p:nvPr/>
        </p:nvSpPr>
        <p:spPr bwMode="auto">
          <a:xfrm>
            <a:off x="514350" y="6588125"/>
            <a:ext cx="585788" cy="303213"/>
          </a:xfrm>
          <a:prstGeom prst="rect">
            <a:avLst/>
          </a:prstGeom>
          <a:noFill/>
          <a:ln w="9525">
            <a:noFill/>
            <a:miter lim="800000"/>
            <a:headEnd/>
            <a:tailEnd/>
          </a:ln>
        </p:spPr>
        <p:txBody>
          <a:bodyPr lIns="45720" rIns="45720"/>
          <a:lstStyle/>
          <a:p>
            <a:r>
              <a:rPr lang="en-US" sz="1200" b="1">
                <a:latin typeface="Verdana" pitchFamily="48" charset="0"/>
                <a:cs typeface="Arial" charset="0"/>
              </a:rPr>
              <a:t>1986</a:t>
            </a:r>
          </a:p>
          <a:p>
            <a:endParaRPr lang="en-US" sz="1200" b="1">
              <a:solidFill>
                <a:schemeClr val="bg2"/>
              </a:solidFill>
              <a:latin typeface="Verdana" pitchFamily="48" charset="0"/>
              <a:cs typeface="Arial" charset="0"/>
            </a:endParaRPr>
          </a:p>
        </p:txBody>
      </p:sp>
      <p:sp>
        <p:nvSpPr>
          <p:cNvPr id="6162" name="Rectangle 17"/>
          <p:cNvSpPr>
            <a:spLocks noChangeArrowheads="1"/>
          </p:cNvSpPr>
          <p:nvPr/>
        </p:nvSpPr>
        <p:spPr bwMode="auto">
          <a:xfrm>
            <a:off x="7735888" y="6588125"/>
            <a:ext cx="615950" cy="295275"/>
          </a:xfrm>
          <a:prstGeom prst="rect">
            <a:avLst/>
          </a:prstGeom>
          <a:noFill/>
          <a:ln w="9525">
            <a:noFill/>
            <a:miter lim="800000"/>
            <a:headEnd/>
            <a:tailEnd/>
          </a:ln>
        </p:spPr>
        <p:txBody>
          <a:bodyPr lIns="45720" rIns="45720"/>
          <a:lstStyle/>
          <a:p>
            <a:r>
              <a:rPr lang="en-US" sz="1200" b="1">
                <a:latin typeface="Verdana" pitchFamily="48" charset="0"/>
                <a:cs typeface="Arial" charset="0"/>
              </a:rPr>
              <a:t>2007</a:t>
            </a:r>
          </a:p>
          <a:p>
            <a:endParaRPr lang="en-US" sz="1200" b="1">
              <a:solidFill>
                <a:schemeClr val="bg2"/>
              </a:solidFill>
              <a:latin typeface="Verdana" pitchFamily="48" charset="0"/>
              <a:cs typeface="Arial" charset="0"/>
            </a:endParaRPr>
          </a:p>
        </p:txBody>
      </p:sp>
      <p:sp>
        <p:nvSpPr>
          <p:cNvPr id="6163" name="Line 18"/>
          <p:cNvSpPr>
            <a:spLocks noChangeShapeType="1"/>
          </p:cNvSpPr>
          <p:nvPr/>
        </p:nvSpPr>
        <p:spPr bwMode="auto">
          <a:xfrm>
            <a:off x="50800" y="1346200"/>
            <a:ext cx="8291513" cy="0"/>
          </a:xfrm>
          <a:prstGeom prst="line">
            <a:avLst/>
          </a:prstGeom>
          <a:noFill/>
          <a:ln w="3175">
            <a:solidFill>
              <a:schemeClr val="tx1"/>
            </a:solidFill>
            <a:round/>
            <a:headEnd/>
            <a:tailEnd/>
          </a:ln>
        </p:spPr>
        <p:txBody>
          <a:bodyPr wrap="none" anchor="ctr"/>
          <a:lstStyle/>
          <a:p>
            <a:endParaRPr lang="en-US"/>
          </a:p>
        </p:txBody>
      </p:sp>
      <p:grpSp>
        <p:nvGrpSpPr>
          <p:cNvPr id="6164" name="Group 19"/>
          <p:cNvGrpSpPr>
            <a:grpSpLocks/>
          </p:cNvGrpSpPr>
          <p:nvPr/>
        </p:nvGrpSpPr>
        <p:grpSpPr bwMode="auto">
          <a:xfrm>
            <a:off x="457200" y="1346200"/>
            <a:ext cx="7881938" cy="5499100"/>
            <a:chOff x="520" y="520"/>
            <a:chExt cx="4965" cy="3607"/>
          </a:xfrm>
        </p:grpSpPr>
        <p:sp>
          <p:nvSpPr>
            <p:cNvPr id="6255" name="Line 20"/>
            <p:cNvSpPr>
              <a:spLocks noChangeShapeType="1"/>
            </p:cNvSpPr>
            <p:nvPr/>
          </p:nvSpPr>
          <p:spPr bwMode="auto">
            <a:xfrm>
              <a:off x="5485" y="520"/>
              <a:ext cx="0" cy="3607"/>
            </a:xfrm>
            <a:prstGeom prst="line">
              <a:avLst/>
            </a:prstGeom>
            <a:noFill/>
            <a:ln w="3175">
              <a:solidFill>
                <a:schemeClr val="tx1"/>
              </a:solidFill>
              <a:round/>
              <a:headEnd/>
              <a:tailEnd/>
            </a:ln>
          </p:spPr>
          <p:txBody>
            <a:bodyPr wrap="none" anchor="ctr"/>
            <a:lstStyle/>
            <a:p>
              <a:endParaRPr lang="en-US"/>
            </a:p>
          </p:txBody>
        </p:sp>
        <p:sp>
          <p:nvSpPr>
            <p:cNvPr id="6256" name="Line 21"/>
            <p:cNvSpPr>
              <a:spLocks noChangeShapeType="1"/>
            </p:cNvSpPr>
            <p:nvPr/>
          </p:nvSpPr>
          <p:spPr bwMode="auto">
            <a:xfrm>
              <a:off x="520" y="520"/>
              <a:ext cx="0" cy="3607"/>
            </a:xfrm>
            <a:prstGeom prst="line">
              <a:avLst/>
            </a:prstGeom>
            <a:noFill/>
            <a:ln w="3175">
              <a:solidFill>
                <a:schemeClr val="tx1"/>
              </a:solidFill>
              <a:round/>
              <a:headEnd/>
              <a:tailEnd/>
            </a:ln>
          </p:spPr>
          <p:txBody>
            <a:bodyPr wrap="none" anchor="ctr"/>
            <a:lstStyle/>
            <a:p>
              <a:endParaRPr lang="en-US"/>
            </a:p>
          </p:txBody>
        </p:sp>
      </p:grpSp>
      <p:sp>
        <p:nvSpPr>
          <p:cNvPr id="6165" name="Line 22"/>
          <p:cNvSpPr>
            <a:spLocks noChangeShapeType="1"/>
          </p:cNvSpPr>
          <p:nvPr/>
        </p:nvSpPr>
        <p:spPr bwMode="auto">
          <a:xfrm>
            <a:off x="346075" y="3983038"/>
            <a:ext cx="7981950" cy="0"/>
          </a:xfrm>
          <a:prstGeom prst="line">
            <a:avLst/>
          </a:prstGeom>
          <a:noFill/>
          <a:ln w="3175">
            <a:solidFill>
              <a:srgbClr val="F93700"/>
            </a:solidFill>
            <a:round/>
            <a:headEnd/>
            <a:tailEnd/>
          </a:ln>
        </p:spPr>
        <p:txBody>
          <a:bodyPr wrap="none" anchor="ctr"/>
          <a:lstStyle/>
          <a:p>
            <a:endParaRPr lang="en-US"/>
          </a:p>
        </p:txBody>
      </p:sp>
      <p:sp>
        <p:nvSpPr>
          <p:cNvPr id="6166" name="Line 23"/>
          <p:cNvSpPr>
            <a:spLocks noChangeShapeType="1"/>
          </p:cNvSpPr>
          <p:nvPr/>
        </p:nvSpPr>
        <p:spPr bwMode="auto">
          <a:xfrm>
            <a:off x="346075" y="5738813"/>
            <a:ext cx="7985125" cy="0"/>
          </a:xfrm>
          <a:prstGeom prst="line">
            <a:avLst/>
          </a:prstGeom>
          <a:noFill/>
          <a:ln w="3175">
            <a:solidFill>
              <a:srgbClr val="FCB605"/>
            </a:solidFill>
            <a:round/>
            <a:headEnd/>
            <a:tailEnd/>
          </a:ln>
        </p:spPr>
        <p:txBody>
          <a:bodyPr wrap="none" anchor="ctr"/>
          <a:lstStyle/>
          <a:p>
            <a:endParaRPr lang="en-US"/>
          </a:p>
        </p:txBody>
      </p:sp>
      <p:sp>
        <p:nvSpPr>
          <p:cNvPr id="6167" name="Line 24"/>
          <p:cNvSpPr>
            <a:spLocks noChangeShapeType="1"/>
          </p:cNvSpPr>
          <p:nvPr/>
        </p:nvSpPr>
        <p:spPr bwMode="auto">
          <a:xfrm>
            <a:off x="346075" y="3101975"/>
            <a:ext cx="7991475" cy="0"/>
          </a:xfrm>
          <a:prstGeom prst="line">
            <a:avLst/>
          </a:prstGeom>
          <a:noFill/>
          <a:ln w="3175">
            <a:solidFill>
              <a:srgbClr val="F7170C"/>
            </a:solidFill>
            <a:round/>
            <a:headEnd/>
            <a:tailEnd/>
          </a:ln>
        </p:spPr>
        <p:txBody>
          <a:bodyPr wrap="none" anchor="ctr"/>
          <a:lstStyle/>
          <a:p>
            <a:endParaRPr lang="en-US"/>
          </a:p>
        </p:txBody>
      </p:sp>
      <p:sp>
        <p:nvSpPr>
          <p:cNvPr id="6168" name="Line 25"/>
          <p:cNvSpPr>
            <a:spLocks noChangeShapeType="1"/>
          </p:cNvSpPr>
          <p:nvPr/>
        </p:nvSpPr>
        <p:spPr bwMode="auto">
          <a:xfrm>
            <a:off x="346075" y="2222500"/>
            <a:ext cx="7999413" cy="0"/>
          </a:xfrm>
          <a:prstGeom prst="line">
            <a:avLst/>
          </a:prstGeom>
          <a:noFill/>
          <a:ln w="3175">
            <a:solidFill>
              <a:srgbClr val="CF1700"/>
            </a:solidFill>
            <a:round/>
            <a:headEnd/>
            <a:tailEnd/>
          </a:ln>
        </p:spPr>
        <p:txBody>
          <a:bodyPr wrap="none" anchor="ctr"/>
          <a:lstStyle/>
          <a:p>
            <a:endParaRPr lang="en-US"/>
          </a:p>
        </p:txBody>
      </p:sp>
      <p:sp>
        <p:nvSpPr>
          <p:cNvPr id="6169" name="Line 26"/>
          <p:cNvSpPr>
            <a:spLocks noChangeShapeType="1"/>
          </p:cNvSpPr>
          <p:nvPr/>
        </p:nvSpPr>
        <p:spPr bwMode="auto">
          <a:xfrm>
            <a:off x="346075" y="4865688"/>
            <a:ext cx="7985125" cy="0"/>
          </a:xfrm>
          <a:prstGeom prst="line">
            <a:avLst/>
          </a:prstGeom>
          <a:noFill/>
          <a:ln w="3175">
            <a:solidFill>
              <a:srgbClr val="F74F2C"/>
            </a:solidFill>
            <a:round/>
            <a:headEnd/>
            <a:tailEnd/>
          </a:ln>
        </p:spPr>
        <p:txBody>
          <a:bodyPr wrap="none" anchor="ctr"/>
          <a:lstStyle/>
          <a:p>
            <a:endParaRPr lang="en-US"/>
          </a:p>
        </p:txBody>
      </p:sp>
      <p:grpSp>
        <p:nvGrpSpPr>
          <p:cNvPr id="3" name="Group 27"/>
          <p:cNvGrpSpPr>
            <a:grpSpLocks/>
          </p:cNvGrpSpPr>
          <p:nvPr/>
        </p:nvGrpSpPr>
        <p:grpSpPr bwMode="auto">
          <a:xfrm>
            <a:off x="561975" y="5992813"/>
            <a:ext cx="671513" cy="260350"/>
            <a:chOff x="586" y="3447"/>
            <a:chExt cx="423" cy="164"/>
          </a:xfrm>
        </p:grpSpPr>
        <p:sp>
          <p:nvSpPr>
            <p:cNvPr id="6253" name="Rectangle 28">
              <a:hlinkHover r:id="" action="ppaction://noaction" highlightClick="1"/>
            </p:cNvPr>
            <p:cNvSpPr>
              <a:spLocks noChangeArrowheads="1"/>
            </p:cNvSpPr>
            <p:nvPr/>
          </p:nvSpPr>
          <p:spPr bwMode="auto">
            <a:xfrm>
              <a:off x="632" y="3447"/>
              <a:ext cx="377" cy="164"/>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Virus</a:t>
              </a:r>
              <a:endParaRPr lang="en-US" sz="1200" b="1">
                <a:solidFill>
                  <a:schemeClr val="bg2"/>
                </a:solidFill>
                <a:latin typeface="Verdana" pitchFamily="48" charset="0"/>
                <a:cs typeface="Arial" charset="0"/>
              </a:endParaRPr>
            </a:p>
          </p:txBody>
        </p:sp>
        <p:sp>
          <p:nvSpPr>
            <p:cNvPr id="6254" name="Rectangle 29"/>
            <p:cNvSpPr>
              <a:spLocks noChangeAspect="1" noChangeArrowheads="1"/>
            </p:cNvSpPr>
            <p:nvPr/>
          </p:nvSpPr>
          <p:spPr bwMode="auto">
            <a:xfrm>
              <a:off x="586" y="3513"/>
              <a:ext cx="51" cy="53"/>
            </a:xfrm>
            <a:prstGeom prst="rect">
              <a:avLst/>
            </a:prstGeom>
            <a:solidFill>
              <a:srgbClr val="F8712D"/>
            </a:solidFill>
            <a:ln w="9525">
              <a:noFill/>
              <a:miter lim="800000"/>
              <a:headEnd/>
              <a:tailEnd/>
            </a:ln>
          </p:spPr>
          <p:txBody>
            <a:bodyPr wrap="none" anchor="ctr"/>
            <a:lstStyle/>
            <a:p>
              <a:endParaRPr lang="en-US"/>
            </a:p>
          </p:txBody>
        </p:sp>
      </p:grpSp>
      <p:grpSp>
        <p:nvGrpSpPr>
          <p:cNvPr id="4" name="Group 30"/>
          <p:cNvGrpSpPr>
            <a:grpSpLocks/>
          </p:cNvGrpSpPr>
          <p:nvPr/>
        </p:nvGrpSpPr>
        <p:grpSpPr bwMode="auto">
          <a:xfrm>
            <a:off x="1463675" y="5992813"/>
            <a:ext cx="1695450" cy="260350"/>
            <a:chOff x="1154" y="3447"/>
            <a:chExt cx="1068" cy="164"/>
          </a:xfrm>
        </p:grpSpPr>
        <p:sp>
          <p:nvSpPr>
            <p:cNvPr id="6251" name="Rectangle 31"/>
            <p:cNvSpPr>
              <a:spLocks noChangeArrowheads="1"/>
            </p:cNvSpPr>
            <p:nvPr/>
          </p:nvSpPr>
          <p:spPr bwMode="auto">
            <a:xfrm>
              <a:off x="1205" y="3447"/>
              <a:ext cx="1017" cy="164"/>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Destructive Virus</a:t>
              </a:r>
            </a:p>
            <a:p>
              <a:endParaRPr lang="en-US" sz="1200" b="1">
                <a:solidFill>
                  <a:schemeClr val="bg2"/>
                </a:solidFill>
                <a:latin typeface="Verdana" pitchFamily="48" charset="0"/>
                <a:cs typeface="Arial" charset="0"/>
              </a:endParaRPr>
            </a:p>
          </p:txBody>
        </p:sp>
        <p:sp>
          <p:nvSpPr>
            <p:cNvPr id="6252" name="Rectangle 32"/>
            <p:cNvSpPr>
              <a:spLocks noChangeAspect="1" noChangeArrowheads="1"/>
            </p:cNvSpPr>
            <p:nvPr/>
          </p:nvSpPr>
          <p:spPr bwMode="auto">
            <a:xfrm>
              <a:off x="1154" y="3513"/>
              <a:ext cx="51" cy="53"/>
            </a:xfrm>
            <a:prstGeom prst="rect">
              <a:avLst/>
            </a:prstGeom>
            <a:solidFill>
              <a:srgbClr val="F8712D"/>
            </a:solidFill>
            <a:ln w="9525">
              <a:noFill/>
              <a:miter lim="800000"/>
              <a:headEnd/>
              <a:tailEnd/>
            </a:ln>
          </p:spPr>
          <p:txBody>
            <a:bodyPr wrap="none" anchor="ctr"/>
            <a:lstStyle/>
            <a:p>
              <a:endParaRPr lang="en-US"/>
            </a:p>
          </p:txBody>
        </p:sp>
      </p:grpSp>
      <p:grpSp>
        <p:nvGrpSpPr>
          <p:cNvPr id="5" name="Group 33"/>
          <p:cNvGrpSpPr>
            <a:grpSpLocks/>
          </p:cNvGrpSpPr>
          <p:nvPr/>
        </p:nvGrpSpPr>
        <p:grpSpPr bwMode="auto">
          <a:xfrm>
            <a:off x="3427413" y="5992813"/>
            <a:ext cx="1204912" cy="260350"/>
            <a:chOff x="2391" y="3447"/>
            <a:chExt cx="759" cy="164"/>
          </a:xfrm>
        </p:grpSpPr>
        <p:sp>
          <p:nvSpPr>
            <p:cNvPr id="6249" name="Rectangle 34"/>
            <p:cNvSpPr>
              <a:spLocks noChangeArrowheads="1"/>
            </p:cNvSpPr>
            <p:nvPr/>
          </p:nvSpPr>
          <p:spPr bwMode="auto">
            <a:xfrm>
              <a:off x="2442" y="3447"/>
              <a:ext cx="708" cy="164"/>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Macro Virus</a:t>
              </a:r>
              <a:endParaRPr lang="en-US" sz="1200" b="1">
                <a:solidFill>
                  <a:schemeClr val="bg2"/>
                </a:solidFill>
                <a:latin typeface="Verdana" pitchFamily="48" charset="0"/>
                <a:cs typeface="Arial" charset="0"/>
              </a:endParaRPr>
            </a:p>
          </p:txBody>
        </p:sp>
        <p:sp>
          <p:nvSpPr>
            <p:cNvPr id="6250" name="Rectangle 35"/>
            <p:cNvSpPr>
              <a:spLocks noChangeAspect="1" noChangeArrowheads="1"/>
            </p:cNvSpPr>
            <p:nvPr/>
          </p:nvSpPr>
          <p:spPr bwMode="auto">
            <a:xfrm>
              <a:off x="2391" y="3513"/>
              <a:ext cx="51" cy="53"/>
            </a:xfrm>
            <a:prstGeom prst="rect">
              <a:avLst/>
            </a:prstGeom>
            <a:solidFill>
              <a:srgbClr val="F8712D"/>
            </a:solidFill>
            <a:ln w="9525">
              <a:noFill/>
              <a:miter lim="800000"/>
              <a:headEnd/>
              <a:tailEnd/>
            </a:ln>
          </p:spPr>
          <p:txBody>
            <a:bodyPr wrap="none" anchor="ctr"/>
            <a:lstStyle/>
            <a:p>
              <a:endParaRPr lang="en-US"/>
            </a:p>
          </p:txBody>
        </p:sp>
      </p:grpSp>
      <p:grpSp>
        <p:nvGrpSpPr>
          <p:cNvPr id="6" name="Group 36"/>
          <p:cNvGrpSpPr>
            <a:grpSpLocks/>
          </p:cNvGrpSpPr>
          <p:nvPr/>
        </p:nvGrpSpPr>
        <p:grpSpPr bwMode="auto">
          <a:xfrm>
            <a:off x="1914525" y="5053013"/>
            <a:ext cx="1743075" cy="325437"/>
            <a:chOff x="1438" y="2855"/>
            <a:chExt cx="1098" cy="205"/>
          </a:xfrm>
        </p:grpSpPr>
        <p:sp>
          <p:nvSpPr>
            <p:cNvPr id="6247" name="Rectangle 37"/>
            <p:cNvSpPr>
              <a:spLocks noChangeArrowheads="1"/>
            </p:cNvSpPr>
            <p:nvPr/>
          </p:nvSpPr>
          <p:spPr bwMode="auto">
            <a:xfrm>
              <a:off x="1491" y="2855"/>
              <a:ext cx="1045"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Vulnerabilities </a:t>
              </a:r>
            </a:p>
            <a:p>
              <a:r>
                <a:rPr lang="en-US" sz="1200" b="1">
                  <a:solidFill>
                    <a:schemeClr val="bg1"/>
                  </a:solidFill>
                  <a:latin typeface="Verdana" pitchFamily="48" charset="0"/>
                  <a:cs typeface="Arial" charset="0"/>
                </a:rPr>
                <a:t>Openly Discussed</a:t>
              </a:r>
              <a:endParaRPr lang="en-US" sz="1200" b="1">
                <a:solidFill>
                  <a:schemeClr val="bg2"/>
                </a:solidFill>
                <a:latin typeface="Verdana" pitchFamily="48" charset="0"/>
                <a:cs typeface="Arial" charset="0"/>
              </a:endParaRPr>
            </a:p>
          </p:txBody>
        </p:sp>
        <p:sp>
          <p:nvSpPr>
            <p:cNvPr id="6248" name="Rectangle 38"/>
            <p:cNvSpPr>
              <a:spLocks noChangeAspect="1" noChangeArrowheads="1"/>
            </p:cNvSpPr>
            <p:nvPr/>
          </p:nvSpPr>
          <p:spPr bwMode="auto">
            <a:xfrm>
              <a:off x="1438" y="2924"/>
              <a:ext cx="51" cy="53"/>
            </a:xfrm>
            <a:prstGeom prst="rect">
              <a:avLst/>
            </a:prstGeom>
            <a:solidFill>
              <a:srgbClr val="F75017"/>
            </a:solidFill>
            <a:ln w="9525">
              <a:noFill/>
              <a:miter lim="800000"/>
              <a:headEnd/>
              <a:tailEnd/>
            </a:ln>
          </p:spPr>
          <p:txBody>
            <a:bodyPr wrap="none" anchor="ctr"/>
            <a:lstStyle/>
            <a:p>
              <a:endParaRPr lang="en-US"/>
            </a:p>
          </p:txBody>
        </p:sp>
      </p:grpSp>
      <p:grpSp>
        <p:nvGrpSpPr>
          <p:cNvPr id="7" name="Group 39"/>
          <p:cNvGrpSpPr>
            <a:grpSpLocks/>
          </p:cNvGrpSpPr>
          <p:nvPr/>
        </p:nvGrpSpPr>
        <p:grpSpPr bwMode="auto">
          <a:xfrm>
            <a:off x="4151313" y="5053013"/>
            <a:ext cx="1304925" cy="325437"/>
            <a:chOff x="2847" y="3183"/>
            <a:chExt cx="822" cy="205"/>
          </a:xfrm>
        </p:grpSpPr>
        <p:sp>
          <p:nvSpPr>
            <p:cNvPr id="6245" name="Rectangle 40"/>
            <p:cNvSpPr>
              <a:spLocks noChangeArrowheads="1"/>
            </p:cNvSpPr>
            <p:nvPr/>
          </p:nvSpPr>
          <p:spPr bwMode="auto">
            <a:xfrm>
              <a:off x="2900" y="3183"/>
              <a:ext cx="769"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Mass Mailing Worms</a:t>
              </a:r>
            </a:p>
          </p:txBody>
        </p:sp>
        <p:sp>
          <p:nvSpPr>
            <p:cNvPr id="6246" name="Rectangle 41"/>
            <p:cNvSpPr>
              <a:spLocks noChangeAspect="1" noChangeArrowheads="1"/>
            </p:cNvSpPr>
            <p:nvPr/>
          </p:nvSpPr>
          <p:spPr bwMode="auto">
            <a:xfrm>
              <a:off x="2847" y="3252"/>
              <a:ext cx="51" cy="53"/>
            </a:xfrm>
            <a:prstGeom prst="rect">
              <a:avLst/>
            </a:prstGeom>
            <a:solidFill>
              <a:srgbClr val="F75017"/>
            </a:solidFill>
            <a:ln w="9525">
              <a:noFill/>
              <a:miter lim="800000"/>
              <a:headEnd/>
              <a:tailEnd/>
            </a:ln>
          </p:spPr>
          <p:txBody>
            <a:bodyPr wrap="none" anchor="ctr"/>
            <a:lstStyle/>
            <a:p>
              <a:endParaRPr lang="en-US"/>
            </a:p>
          </p:txBody>
        </p:sp>
      </p:grpSp>
      <p:grpSp>
        <p:nvGrpSpPr>
          <p:cNvPr id="8" name="Group 42"/>
          <p:cNvGrpSpPr>
            <a:grpSpLocks/>
          </p:cNvGrpSpPr>
          <p:nvPr/>
        </p:nvGrpSpPr>
        <p:grpSpPr bwMode="auto">
          <a:xfrm>
            <a:off x="5540375" y="5053013"/>
            <a:ext cx="935038" cy="325437"/>
            <a:chOff x="3722" y="3183"/>
            <a:chExt cx="589" cy="205"/>
          </a:xfrm>
        </p:grpSpPr>
        <p:sp>
          <p:nvSpPr>
            <p:cNvPr id="6243" name="Rectangle 43">
              <a:hlinkHover r:id="rId4" action="ppaction://hlinksldjump"/>
            </p:cNvPr>
            <p:cNvSpPr>
              <a:spLocks noChangeArrowheads="1"/>
            </p:cNvSpPr>
            <p:nvPr/>
          </p:nvSpPr>
          <p:spPr bwMode="auto">
            <a:xfrm>
              <a:off x="3773" y="3183"/>
              <a:ext cx="538"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Network </a:t>
              </a:r>
            </a:p>
            <a:p>
              <a:r>
                <a:rPr lang="en-US" sz="1200" b="1">
                  <a:solidFill>
                    <a:schemeClr val="bg1"/>
                  </a:solidFill>
                  <a:latin typeface="Verdana" pitchFamily="48" charset="0"/>
                  <a:cs typeface="Arial" charset="0"/>
                </a:rPr>
                <a:t>Worms</a:t>
              </a:r>
            </a:p>
          </p:txBody>
        </p:sp>
        <p:sp>
          <p:nvSpPr>
            <p:cNvPr id="6244" name="Rectangle 44"/>
            <p:cNvSpPr>
              <a:spLocks noChangeAspect="1" noChangeArrowheads="1"/>
            </p:cNvSpPr>
            <p:nvPr/>
          </p:nvSpPr>
          <p:spPr bwMode="auto">
            <a:xfrm>
              <a:off x="3722" y="3252"/>
              <a:ext cx="51" cy="53"/>
            </a:xfrm>
            <a:prstGeom prst="rect">
              <a:avLst/>
            </a:prstGeom>
            <a:solidFill>
              <a:srgbClr val="F75017"/>
            </a:solidFill>
            <a:ln w="9525">
              <a:noFill/>
              <a:miter lim="800000"/>
              <a:headEnd/>
              <a:tailEnd/>
            </a:ln>
          </p:spPr>
          <p:txBody>
            <a:bodyPr wrap="none" anchor="ctr"/>
            <a:lstStyle/>
            <a:p>
              <a:endParaRPr lang="en-US"/>
            </a:p>
          </p:txBody>
        </p:sp>
      </p:grpSp>
      <p:grpSp>
        <p:nvGrpSpPr>
          <p:cNvPr id="9" name="Group 45"/>
          <p:cNvGrpSpPr>
            <a:grpSpLocks/>
          </p:cNvGrpSpPr>
          <p:nvPr/>
        </p:nvGrpSpPr>
        <p:grpSpPr bwMode="auto">
          <a:xfrm>
            <a:off x="2374900" y="4227513"/>
            <a:ext cx="690563" cy="325437"/>
            <a:chOff x="1759" y="2335"/>
            <a:chExt cx="435" cy="205"/>
          </a:xfrm>
        </p:grpSpPr>
        <p:sp>
          <p:nvSpPr>
            <p:cNvPr id="6241" name="Rectangle 46"/>
            <p:cNvSpPr>
              <a:spLocks noChangeArrowheads="1"/>
            </p:cNvSpPr>
            <p:nvPr/>
          </p:nvSpPr>
          <p:spPr bwMode="auto">
            <a:xfrm>
              <a:off x="1809" y="2335"/>
              <a:ext cx="385"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Spam</a:t>
              </a:r>
              <a:endParaRPr lang="en-US" sz="1200">
                <a:solidFill>
                  <a:schemeClr val="bg2"/>
                </a:solidFill>
                <a:latin typeface="Verdana" pitchFamily="48" charset="0"/>
                <a:cs typeface="Arial" charset="0"/>
              </a:endParaRPr>
            </a:p>
          </p:txBody>
        </p:sp>
        <p:sp>
          <p:nvSpPr>
            <p:cNvPr id="6242" name="Rectangle 47"/>
            <p:cNvSpPr>
              <a:spLocks noChangeAspect="1" noChangeArrowheads="1"/>
            </p:cNvSpPr>
            <p:nvPr/>
          </p:nvSpPr>
          <p:spPr bwMode="auto">
            <a:xfrm>
              <a:off x="1759" y="2401"/>
              <a:ext cx="51" cy="53"/>
            </a:xfrm>
            <a:prstGeom prst="rect">
              <a:avLst/>
            </a:prstGeom>
            <a:solidFill>
              <a:srgbClr val="F61100"/>
            </a:solidFill>
            <a:ln w="9525">
              <a:noFill/>
              <a:miter lim="800000"/>
              <a:headEnd/>
              <a:tailEnd/>
            </a:ln>
          </p:spPr>
          <p:txBody>
            <a:bodyPr wrap="none" anchor="ctr"/>
            <a:lstStyle/>
            <a:p>
              <a:endParaRPr lang="en-US"/>
            </a:p>
          </p:txBody>
        </p:sp>
      </p:grpSp>
      <p:grpSp>
        <p:nvGrpSpPr>
          <p:cNvPr id="10" name="Group 48"/>
          <p:cNvGrpSpPr>
            <a:grpSpLocks/>
          </p:cNvGrpSpPr>
          <p:nvPr/>
        </p:nvGrpSpPr>
        <p:grpSpPr bwMode="auto">
          <a:xfrm>
            <a:off x="3746500" y="4156075"/>
            <a:ext cx="962025" cy="325438"/>
            <a:chOff x="2602" y="2290"/>
            <a:chExt cx="606" cy="205"/>
          </a:xfrm>
        </p:grpSpPr>
        <p:sp>
          <p:nvSpPr>
            <p:cNvPr id="6239" name="Rectangle 49">
              <a:hlinkHover r:id="rId5" action="ppaction://hlinksldjump"/>
            </p:cNvPr>
            <p:cNvSpPr>
              <a:spLocks noChangeArrowheads="1"/>
            </p:cNvSpPr>
            <p:nvPr/>
          </p:nvSpPr>
          <p:spPr bwMode="auto">
            <a:xfrm>
              <a:off x="2653" y="2290"/>
              <a:ext cx="555"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Tracking </a:t>
              </a:r>
            </a:p>
            <a:p>
              <a:r>
                <a:rPr lang="en-US" sz="1200" b="1">
                  <a:solidFill>
                    <a:schemeClr val="bg1"/>
                  </a:solidFill>
                  <a:latin typeface="Verdana" pitchFamily="48" charset="0"/>
                  <a:cs typeface="Arial" charset="0"/>
                </a:rPr>
                <a:t>Cookies</a:t>
              </a:r>
              <a:endParaRPr lang="en-US" sz="1200">
                <a:solidFill>
                  <a:schemeClr val="bg2"/>
                </a:solidFill>
                <a:latin typeface="Verdana" pitchFamily="48" charset="0"/>
                <a:cs typeface="Arial" charset="0"/>
              </a:endParaRPr>
            </a:p>
          </p:txBody>
        </p:sp>
        <p:sp>
          <p:nvSpPr>
            <p:cNvPr id="6240" name="Rectangle 50"/>
            <p:cNvSpPr>
              <a:spLocks noChangeAspect="1" noChangeArrowheads="1"/>
            </p:cNvSpPr>
            <p:nvPr/>
          </p:nvSpPr>
          <p:spPr bwMode="auto">
            <a:xfrm>
              <a:off x="2602" y="2356"/>
              <a:ext cx="51" cy="53"/>
            </a:xfrm>
            <a:prstGeom prst="rect">
              <a:avLst/>
            </a:prstGeom>
            <a:solidFill>
              <a:srgbClr val="F61100"/>
            </a:solidFill>
            <a:ln w="9525">
              <a:noFill/>
              <a:miter lim="800000"/>
              <a:headEnd/>
              <a:tailEnd/>
            </a:ln>
          </p:spPr>
          <p:txBody>
            <a:bodyPr wrap="none" anchor="ctr"/>
            <a:lstStyle/>
            <a:p>
              <a:endParaRPr lang="en-US"/>
            </a:p>
          </p:txBody>
        </p:sp>
      </p:grpSp>
      <p:grpSp>
        <p:nvGrpSpPr>
          <p:cNvPr id="11" name="Group 51"/>
          <p:cNvGrpSpPr>
            <a:grpSpLocks/>
          </p:cNvGrpSpPr>
          <p:nvPr/>
        </p:nvGrpSpPr>
        <p:grpSpPr bwMode="auto">
          <a:xfrm>
            <a:off x="5159375" y="4229100"/>
            <a:ext cx="1514475" cy="325438"/>
            <a:chOff x="3482" y="2336"/>
            <a:chExt cx="954" cy="205"/>
          </a:xfrm>
        </p:grpSpPr>
        <p:sp>
          <p:nvSpPr>
            <p:cNvPr id="6237" name="Rectangle 52">
              <a:hlinkHover r:id="rId6" action="ppaction://hlinksldjump"/>
            </p:cNvPr>
            <p:cNvSpPr>
              <a:spLocks noChangeArrowheads="1"/>
            </p:cNvSpPr>
            <p:nvPr/>
          </p:nvSpPr>
          <p:spPr bwMode="auto">
            <a:xfrm>
              <a:off x="3540" y="2336"/>
              <a:ext cx="896"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Spam Explodes</a:t>
              </a:r>
            </a:p>
          </p:txBody>
        </p:sp>
        <p:sp>
          <p:nvSpPr>
            <p:cNvPr id="6238" name="Rectangle 53"/>
            <p:cNvSpPr>
              <a:spLocks noChangeAspect="1" noChangeArrowheads="1"/>
            </p:cNvSpPr>
            <p:nvPr/>
          </p:nvSpPr>
          <p:spPr bwMode="auto">
            <a:xfrm>
              <a:off x="3482" y="2401"/>
              <a:ext cx="51" cy="53"/>
            </a:xfrm>
            <a:prstGeom prst="rect">
              <a:avLst/>
            </a:prstGeom>
            <a:solidFill>
              <a:srgbClr val="F61100"/>
            </a:solidFill>
            <a:ln w="9525">
              <a:noFill/>
              <a:miter lim="800000"/>
              <a:headEnd/>
              <a:tailEnd/>
            </a:ln>
          </p:spPr>
          <p:txBody>
            <a:bodyPr wrap="none" anchor="ctr"/>
            <a:lstStyle/>
            <a:p>
              <a:endParaRPr lang="en-US"/>
            </a:p>
          </p:txBody>
        </p:sp>
      </p:grpSp>
      <p:grpSp>
        <p:nvGrpSpPr>
          <p:cNvPr id="12" name="Group 54"/>
          <p:cNvGrpSpPr>
            <a:grpSpLocks/>
          </p:cNvGrpSpPr>
          <p:nvPr/>
        </p:nvGrpSpPr>
        <p:grpSpPr bwMode="auto">
          <a:xfrm>
            <a:off x="3795713" y="3313113"/>
            <a:ext cx="901700" cy="325437"/>
            <a:chOff x="2623" y="1759"/>
            <a:chExt cx="568" cy="205"/>
          </a:xfrm>
        </p:grpSpPr>
        <p:sp>
          <p:nvSpPr>
            <p:cNvPr id="6235" name="Rectangle 55">
              <a:hlinkHover r:id="rId7" action="ppaction://hlinksldjump"/>
            </p:cNvPr>
            <p:cNvSpPr>
              <a:spLocks noChangeArrowheads="1"/>
            </p:cNvSpPr>
            <p:nvPr/>
          </p:nvSpPr>
          <p:spPr bwMode="auto">
            <a:xfrm>
              <a:off x="2674" y="1759"/>
              <a:ext cx="517"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Bots &amp; </a:t>
              </a:r>
            </a:p>
            <a:p>
              <a:r>
                <a:rPr lang="en-US" sz="1200" b="1">
                  <a:solidFill>
                    <a:schemeClr val="bg1"/>
                  </a:solidFill>
                  <a:latin typeface="Verdana" pitchFamily="48" charset="0"/>
                  <a:cs typeface="Arial" charset="0"/>
                </a:rPr>
                <a:t>Botnets</a:t>
              </a:r>
            </a:p>
          </p:txBody>
        </p:sp>
        <p:sp>
          <p:nvSpPr>
            <p:cNvPr id="6236" name="Rectangle 56"/>
            <p:cNvSpPr>
              <a:spLocks noChangeAspect="1" noChangeArrowheads="1"/>
            </p:cNvSpPr>
            <p:nvPr/>
          </p:nvSpPr>
          <p:spPr bwMode="auto">
            <a:xfrm>
              <a:off x="2623" y="1824"/>
              <a:ext cx="51" cy="53"/>
            </a:xfrm>
            <a:prstGeom prst="rect">
              <a:avLst/>
            </a:prstGeom>
            <a:solidFill>
              <a:srgbClr val="E32201"/>
            </a:solidFill>
            <a:ln w="9525">
              <a:noFill/>
              <a:miter lim="800000"/>
              <a:headEnd/>
              <a:tailEnd/>
            </a:ln>
          </p:spPr>
          <p:txBody>
            <a:bodyPr wrap="none" anchor="ctr"/>
            <a:lstStyle/>
            <a:p>
              <a:endParaRPr lang="en-US"/>
            </a:p>
          </p:txBody>
        </p:sp>
      </p:grpSp>
      <p:grpSp>
        <p:nvGrpSpPr>
          <p:cNvPr id="13" name="Group 57"/>
          <p:cNvGrpSpPr>
            <a:grpSpLocks/>
          </p:cNvGrpSpPr>
          <p:nvPr/>
        </p:nvGrpSpPr>
        <p:grpSpPr bwMode="auto">
          <a:xfrm>
            <a:off x="4821238" y="3314700"/>
            <a:ext cx="850900" cy="258763"/>
            <a:chOff x="3269" y="1760"/>
            <a:chExt cx="536" cy="163"/>
          </a:xfrm>
        </p:grpSpPr>
        <p:sp>
          <p:nvSpPr>
            <p:cNvPr id="6233" name="Rectangle 58">
              <a:hlinkHover r:id="rId8" action="ppaction://hlinksldjump"/>
            </p:cNvPr>
            <p:cNvSpPr>
              <a:spLocks noChangeArrowheads="1"/>
            </p:cNvSpPr>
            <p:nvPr/>
          </p:nvSpPr>
          <p:spPr bwMode="auto">
            <a:xfrm>
              <a:off x="3320" y="1760"/>
              <a:ext cx="485" cy="163"/>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DDoS</a:t>
              </a:r>
            </a:p>
            <a:p>
              <a:r>
                <a:rPr lang="en-US" sz="1200" b="1">
                  <a:solidFill>
                    <a:schemeClr val="bg1"/>
                  </a:solidFill>
                  <a:latin typeface="Verdana" pitchFamily="48" charset="0"/>
                  <a:cs typeface="Arial" charset="0"/>
                </a:rPr>
                <a:t>Attacks</a:t>
              </a:r>
              <a:endParaRPr lang="en-US" sz="1200">
                <a:solidFill>
                  <a:schemeClr val="bg2"/>
                </a:solidFill>
                <a:latin typeface="Verdana" pitchFamily="48" charset="0"/>
                <a:cs typeface="Arial" charset="0"/>
              </a:endParaRPr>
            </a:p>
          </p:txBody>
        </p:sp>
        <p:sp>
          <p:nvSpPr>
            <p:cNvPr id="6234" name="Rectangle 59"/>
            <p:cNvSpPr>
              <a:spLocks noChangeAspect="1" noChangeArrowheads="1"/>
            </p:cNvSpPr>
            <p:nvPr/>
          </p:nvSpPr>
          <p:spPr bwMode="auto">
            <a:xfrm>
              <a:off x="3269" y="1824"/>
              <a:ext cx="51" cy="53"/>
            </a:xfrm>
            <a:prstGeom prst="rect">
              <a:avLst/>
            </a:prstGeom>
            <a:solidFill>
              <a:srgbClr val="E32201"/>
            </a:solidFill>
            <a:ln w="9525">
              <a:noFill/>
              <a:miter lim="800000"/>
              <a:headEnd/>
              <a:tailEnd/>
            </a:ln>
          </p:spPr>
          <p:txBody>
            <a:bodyPr wrap="none" anchor="ctr"/>
            <a:lstStyle/>
            <a:p>
              <a:endParaRPr lang="en-US"/>
            </a:p>
          </p:txBody>
        </p:sp>
      </p:grpSp>
      <p:grpSp>
        <p:nvGrpSpPr>
          <p:cNvPr id="14" name="Group 60"/>
          <p:cNvGrpSpPr>
            <a:grpSpLocks/>
          </p:cNvGrpSpPr>
          <p:nvPr/>
        </p:nvGrpSpPr>
        <p:grpSpPr bwMode="auto">
          <a:xfrm>
            <a:off x="5795963" y="3322638"/>
            <a:ext cx="912812" cy="325437"/>
            <a:chOff x="3883" y="1765"/>
            <a:chExt cx="575" cy="205"/>
          </a:xfrm>
        </p:grpSpPr>
        <p:sp>
          <p:nvSpPr>
            <p:cNvPr id="6231" name="Rectangle 61">
              <a:hlinkHover r:id="rId9" action="ppaction://hlinksldjump"/>
            </p:cNvPr>
            <p:cNvSpPr>
              <a:spLocks noChangeArrowheads="1"/>
            </p:cNvSpPr>
            <p:nvPr/>
          </p:nvSpPr>
          <p:spPr bwMode="auto">
            <a:xfrm>
              <a:off x="3939" y="1765"/>
              <a:ext cx="519"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Bots </a:t>
              </a:r>
            </a:p>
            <a:p>
              <a:r>
                <a:rPr lang="en-US" sz="1200" b="1">
                  <a:solidFill>
                    <a:schemeClr val="bg1"/>
                  </a:solidFill>
                  <a:latin typeface="Verdana" pitchFamily="48" charset="0"/>
                  <a:cs typeface="Arial" charset="0"/>
                </a:rPr>
                <a:t>Explode</a:t>
              </a:r>
            </a:p>
          </p:txBody>
        </p:sp>
        <p:sp>
          <p:nvSpPr>
            <p:cNvPr id="6232" name="Rectangle 62"/>
            <p:cNvSpPr>
              <a:spLocks noChangeAspect="1" noChangeArrowheads="1"/>
            </p:cNvSpPr>
            <p:nvPr/>
          </p:nvSpPr>
          <p:spPr bwMode="auto">
            <a:xfrm>
              <a:off x="3883" y="1824"/>
              <a:ext cx="51" cy="53"/>
            </a:xfrm>
            <a:prstGeom prst="rect">
              <a:avLst/>
            </a:prstGeom>
            <a:solidFill>
              <a:srgbClr val="E32201"/>
            </a:solidFill>
            <a:ln w="9525">
              <a:noFill/>
              <a:miter lim="800000"/>
              <a:headEnd/>
              <a:tailEnd/>
            </a:ln>
          </p:spPr>
          <p:txBody>
            <a:bodyPr wrap="none" anchor="ctr"/>
            <a:lstStyle/>
            <a:p>
              <a:endParaRPr lang="en-US"/>
            </a:p>
          </p:txBody>
        </p:sp>
      </p:grpSp>
      <p:grpSp>
        <p:nvGrpSpPr>
          <p:cNvPr id="15" name="Group 63"/>
          <p:cNvGrpSpPr>
            <a:grpSpLocks/>
          </p:cNvGrpSpPr>
          <p:nvPr/>
        </p:nvGrpSpPr>
        <p:grpSpPr bwMode="auto">
          <a:xfrm>
            <a:off x="6872288" y="3198813"/>
            <a:ext cx="1319212" cy="325437"/>
            <a:chOff x="4561" y="1687"/>
            <a:chExt cx="831" cy="205"/>
          </a:xfrm>
        </p:grpSpPr>
        <p:sp>
          <p:nvSpPr>
            <p:cNvPr id="6229" name="Rectangle 64">
              <a:hlinkHover r:id="rId10" action="ppaction://hlinksldjump"/>
            </p:cNvPr>
            <p:cNvSpPr>
              <a:spLocks noChangeArrowheads="1"/>
            </p:cNvSpPr>
            <p:nvPr/>
          </p:nvSpPr>
          <p:spPr bwMode="auto">
            <a:xfrm>
              <a:off x="4617" y="1687"/>
              <a:ext cx="775"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Paid Vulnerability </a:t>
              </a:r>
            </a:p>
            <a:p>
              <a:r>
                <a:rPr lang="en-US" sz="1200" b="1">
                  <a:solidFill>
                    <a:schemeClr val="bg1"/>
                  </a:solidFill>
                  <a:latin typeface="Verdana" pitchFamily="48" charset="0"/>
                  <a:cs typeface="Arial" charset="0"/>
                </a:rPr>
                <a:t>Research</a:t>
              </a:r>
              <a:endParaRPr lang="en-US" sz="1200">
                <a:solidFill>
                  <a:schemeClr val="bg2"/>
                </a:solidFill>
                <a:latin typeface="Verdana" pitchFamily="48" charset="0"/>
                <a:cs typeface="Arial" charset="0"/>
              </a:endParaRPr>
            </a:p>
            <a:p>
              <a:endParaRPr lang="en-US" sz="1200">
                <a:solidFill>
                  <a:schemeClr val="bg2"/>
                </a:solidFill>
                <a:latin typeface="Verdana" pitchFamily="48" charset="0"/>
                <a:cs typeface="Arial" charset="0"/>
              </a:endParaRPr>
            </a:p>
          </p:txBody>
        </p:sp>
        <p:sp>
          <p:nvSpPr>
            <p:cNvPr id="6230" name="Rectangle 65"/>
            <p:cNvSpPr>
              <a:spLocks noChangeAspect="1" noChangeArrowheads="1"/>
            </p:cNvSpPr>
            <p:nvPr/>
          </p:nvSpPr>
          <p:spPr bwMode="auto">
            <a:xfrm>
              <a:off x="4561" y="1750"/>
              <a:ext cx="51" cy="53"/>
            </a:xfrm>
            <a:prstGeom prst="rect">
              <a:avLst/>
            </a:prstGeom>
            <a:solidFill>
              <a:srgbClr val="E32201"/>
            </a:solidFill>
            <a:ln w="9525">
              <a:noFill/>
              <a:miter lim="800000"/>
              <a:headEnd/>
              <a:tailEnd/>
            </a:ln>
          </p:spPr>
          <p:txBody>
            <a:bodyPr wrap="none" anchor="ctr"/>
            <a:lstStyle/>
            <a:p>
              <a:endParaRPr lang="en-US"/>
            </a:p>
          </p:txBody>
        </p:sp>
      </p:grpSp>
      <p:grpSp>
        <p:nvGrpSpPr>
          <p:cNvPr id="16" name="Group 66"/>
          <p:cNvGrpSpPr>
            <a:grpSpLocks/>
          </p:cNvGrpSpPr>
          <p:nvPr/>
        </p:nvGrpSpPr>
        <p:grpSpPr bwMode="auto">
          <a:xfrm>
            <a:off x="3489325" y="2527300"/>
            <a:ext cx="952500" cy="325438"/>
            <a:chOff x="2430" y="1264"/>
            <a:chExt cx="600" cy="205"/>
          </a:xfrm>
        </p:grpSpPr>
        <p:sp>
          <p:nvSpPr>
            <p:cNvPr id="6227" name="Rectangle 67">
              <a:hlinkHover r:id="rId11" action="ppaction://hlinksldjump"/>
            </p:cNvPr>
            <p:cNvSpPr>
              <a:spLocks noChangeArrowheads="1"/>
            </p:cNvSpPr>
            <p:nvPr/>
          </p:nvSpPr>
          <p:spPr bwMode="auto">
            <a:xfrm>
              <a:off x="2479" y="1264"/>
              <a:ext cx="551"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Adware</a:t>
              </a:r>
            </a:p>
          </p:txBody>
        </p:sp>
        <p:sp>
          <p:nvSpPr>
            <p:cNvPr id="6228" name="Rectangle 68"/>
            <p:cNvSpPr>
              <a:spLocks noChangeAspect="1" noChangeArrowheads="1"/>
            </p:cNvSpPr>
            <p:nvPr/>
          </p:nvSpPr>
          <p:spPr bwMode="auto">
            <a:xfrm>
              <a:off x="2430" y="1322"/>
              <a:ext cx="51" cy="53"/>
            </a:xfrm>
            <a:prstGeom prst="rect">
              <a:avLst/>
            </a:prstGeom>
            <a:solidFill>
              <a:srgbClr val="C50000"/>
            </a:solidFill>
            <a:ln w="9525">
              <a:noFill/>
              <a:miter lim="800000"/>
              <a:headEnd/>
              <a:tailEnd/>
            </a:ln>
          </p:spPr>
          <p:txBody>
            <a:bodyPr wrap="none" anchor="ctr"/>
            <a:lstStyle/>
            <a:p>
              <a:endParaRPr lang="en-US"/>
            </a:p>
          </p:txBody>
        </p:sp>
      </p:grpSp>
      <p:grpSp>
        <p:nvGrpSpPr>
          <p:cNvPr id="17" name="Group 69"/>
          <p:cNvGrpSpPr>
            <a:grpSpLocks/>
          </p:cNvGrpSpPr>
          <p:nvPr/>
        </p:nvGrpSpPr>
        <p:grpSpPr bwMode="auto">
          <a:xfrm>
            <a:off x="4429125" y="2527300"/>
            <a:ext cx="960438" cy="325438"/>
            <a:chOff x="3022" y="1264"/>
            <a:chExt cx="605" cy="205"/>
          </a:xfrm>
        </p:grpSpPr>
        <p:sp>
          <p:nvSpPr>
            <p:cNvPr id="6225" name="Rectangle 70">
              <a:hlinkHover r:id="rId12" action="ppaction://hlinksldjump"/>
            </p:cNvPr>
            <p:cNvSpPr>
              <a:spLocks noChangeArrowheads="1"/>
            </p:cNvSpPr>
            <p:nvPr/>
          </p:nvSpPr>
          <p:spPr bwMode="auto">
            <a:xfrm>
              <a:off x="3076" y="1264"/>
              <a:ext cx="551"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Spyware</a:t>
              </a:r>
            </a:p>
          </p:txBody>
        </p:sp>
        <p:sp>
          <p:nvSpPr>
            <p:cNvPr id="6226" name="Rectangle 71"/>
            <p:cNvSpPr>
              <a:spLocks noChangeAspect="1" noChangeArrowheads="1"/>
            </p:cNvSpPr>
            <p:nvPr/>
          </p:nvSpPr>
          <p:spPr bwMode="auto">
            <a:xfrm>
              <a:off x="3022" y="1322"/>
              <a:ext cx="51" cy="53"/>
            </a:xfrm>
            <a:prstGeom prst="rect">
              <a:avLst/>
            </a:prstGeom>
            <a:solidFill>
              <a:srgbClr val="C50000"/>
            </a:solidFill>
            <a:ln w="9525">
              <a:noFill/>
              <a:miter lim="800000"/>
              <a:headEnd/>
              <a:tailEnd/>
            </a:ln>
          </p:spPr>
          <p:txBody>
            <a:bodyPr wrap="none" anchor="ctr"/>
            <a:lstStyle/>
            <a:p>
              <a:endParaRPr lang="en-US"/>
            </a:p>
          </p:txBody>
        </p:sp>
      </p:grpSp>
      <p:grpSp>
        <p:nvGrpSpPr>
          <p:cNvPr id="18" name="Group 72"/>
          <p:cNvGrpSpPr>
            <a:grpSpLocks/>
          </p:cNvGrpSpPr>
          <p:nvPr/>
        </p:nvGrpSpPr>
        <p:grpSpPr bwMode="auto">
          <a:xfrm>
            <a:off x="7078663" y="2432050"/>
            <a:ext cx="1168400" cy="325438"/>
            <a:chOff x="4691" y="1204"/>
            <a:chExt cx="736" cy="205"/>
          </a:xfrm>
        </p:grpSpPr>
        <p:sp>
          <p:nvSpPr>
            <p:cNvPr id="6223" name="Rectangle 73">
              <a:hlinkHover r:id="rId13" action="ppaction://hlinksldjump"/>
            </p:cNvPr>
            <p:cNvSpPr>
              <a:spLocks noChangeArrowheads="1"/>
            </p:cNvSpPr>
            <p:nvPr/>
          </p:nvSpPr>
          <p:spPr bwMode="auto">
            <a:xfrm>
              <a:off x="4737" y="1204"/>
              <a:ext cx="690"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Rootkits </a:t>
              </a:r>
            </a:p>
            <a:p>
              <a:r>
                <a:rPr lang="en-US" sz="1200" b="1">
                  <a:solidFill>
                    <a:schemeClr val="bg1"/>
                  </a:solidFill>
                  <a:latin typeface="Verdana" pitchFamily="48" charset="0"/>
                  <a:cs typeface="Arial" charset="0"/>
                </a:rPr>
                <a:t>On the Rise</a:t>
              </a:r>
              <a:endParaRPr lang="en-US" sz="1200">
                <a:solidFill>
                  <a:schemeClr val="bg2"/>
                </a:solidFill>
                <a:latin typeface="Verdana" pitchFamily="48" charset="0"/>
                <a:cs typeface="Arial" charset="0"/>
              </a:endParaRPr>
            </a:p>
          </p:txBody>
        </p:sp>
        <p:sp>
          <p:nvSpPr>
            <p:cNvPr id="6224" name="Rectangle 74"/>
            <p:cNvSpPr>
              <a:spLocks noChangeAspect="1" noChangeArrowheads="1"/>
            </p:cNvSpPr>
            <p:nvPr/>
          </p:nvSpPr>
          <p:spPr bwMode="auto">
            <a:xfrm>
              <a:off x="4691" y="1263"/>
              <a:ext cx="51" cy="53"/>
            </a:xfrm>
            <a:prstGeom prst="rect">
              <a:avLst/>
            </a:prstGeom>
            <a:solidFill>
              <a:srgbClr val="C50000"/>
            </a:solidFill>
            <a:ln w="9525">
              <a:noFill/>
              <a:miter lim="800000"/>
              <a:headEnd/>
              <a:tailEnd/>
            </a:ln>
          </p:spPr>
          <p:txBody>
            <a:bodyPr wrap="none" anchor="ctr"/>
            <a:lstStyle/>
            <a:p>
              <a:endParaRPr lang="en-US"/>
            </a:p>
          </p:txBody>
        </p:sp>
      </p:grpSp>
      <p:grpSp>
        <p:nvGrpSpPr>
          <p:cNvPr id="19" name="Group 75"/>
          <p:cNvGrpSpPr>
            <a:grpSpLocks/>
          </p:cNvGrpSpPr>
          <p:nvPr/>
        </p:nvGrpSpPr>
        <p:grpSpPr bwMode="auto">
          <a:xfrm>
            <a:off x="5461000" y="2435225"/>
            <a:ext cx="1603375" cy="258763"/>
            <a:chOff x="3672" y="1206"/>
            <a:chExt cx="1010" cy="163"/>
          </a:xfrm>
        </p:grpSpPr>
        <p:sp>
          <p:nvSpPr>
            <p:cNvPr id="6221" name="Rectangle 76">
              <a:hlinkHover r:id="rId14" action="ppaction://hlinksldjump"/>
            </p:cNvPr>
            <p:cNvSpPr>
              <a:spLocks noChangeArrowheads="1"/>
            </p:cNvSpPr>
            <p:nvPr/>
          </p:nvSpPr>
          <p:spPr bwMode="auto">
            <a:xfrm>
              <a:off x="3727" y="1206"/>
              <a:ext cx="955" cy="163"/>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Spyware &amp; Adware Explode</a:t>
              </a:r>
            </a:p>
          </p:txBody>
        </p:sp>
        <p:sp>
          <p:nvSpPr>
            <p:cNvPr id="6222" name="Rectangle 77"/>
            <p:cNvSpPr>
              <a:spLocks noChangeAspect="1" noChangeArrowheads="1"/>
            </p:cNvSpPr>
            <p:nvPr/>
          </p:nvSpPr>
          <p:spPr bwMode="auto">
            <a:xfrm>
              <a:off x="3672" y="1263"/>
              <a:ext cx="51" cy="53"/>
            </a:xfrm>
            <a:prstGeom prst="rect">
              <a:avLst/>
            </a:prstGeom>
            <a:solidFill>
              <a:srgbClr val="C50000"/>
            </a:solidFill>
            <a:ln w="9525">
              <a:noFill/>
              <a:miter lim="800000"/>
              <a:headEnd/>
              <a:tailEnd/>
            </a:ln>
          </p:spPr>
          <p:txBody>
            <a:bodyPr wrap="none" anchor="ctr"/>
            <a:lstStyle/>
            <a:p>
              <a:endParaRPr lang="en-US"/>
            </a:p>
          </p:txBody>
        </p:sp>
      </p:grpSp>
      <p:grpSp>
        <p:nvGrpSpPr>
          <p:cNvPr id="20" name="Group 78"/>
          <p:cNvGrpSpPr>
            <a:grpSpLocks/>
          </p:cNvGrpSpPr>
          <p:nvPr/>
        </p:nvGrpSpPr>
        <p:grpSpPr bwMode="auto">
          <a:xfrm>
            <a:off x="3617913" y="1585913"/>
            <a:ext cx="965200" cy="325437"/>
            <a:chOff x="2511" y="671"/>
            <a:chExt cx="608" cy="205"/>
          </a:xfrm>
        </p:grpSpPr>
        <p:sp>
          <p:nvSpPr>
            <p:cNvPr id="6219" name="Rectangle 79">
              <a:hlinkHover r:id="rId15" action="ppaction://hlinksldjump"/>
            </p:cNvPr>
            <p:cNvSpPr>
              <a:spLocks noChangeArrowheads="1"/>
            </p:cNvSpPr>
            <p:nvPr/>
          </p:nvSpPr>
          <p:spPr bwMode="auto">
            <a:xfrm>
              <a:off x="2563" y="671"/>
              <a:ext cx="556"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Phishing</a:t>
              </a:r>
              <a:endParaRPr lang="en-US" sz="1200">
                <a:solidFill>
                  <a:schemeClr val="bg2"/>
                </a:solidFill>
                <a:latin typeface="Verdana" pitchFamily="48" charset="0"/>
                <a:cs typeface="Arial" charset="0"/>
              </a:endParaRPr>
            </a:p>
          </p:txBody>
        </p:sp>
        <p:sp>
          <p:nvSpPr>
            <p:cNvPr id="6220" name="Rectangle 80"/>
            <p:cNvSpPr>
              <a:spLocks noChangeAspect="1" noChangeArrowheads="1"/>
            </p:cNvSpPr>
            <p:nvPr/>
          </p:nvSpPr>
          <p:spPr bwMode="auto">
            <a:xfrm>
              <a:off x="2511" y="736"/>
              <a:ext cx="51" cy="53"/>
            </a:xfrm>
            <a:prstGeom prst="rect">
              <a:avLst/>
            </a:prstGeom>
            <a:solidFill>
              <a:srgbClr val="9F0000"/>
            </a:solidFill>
            <a:ln w="9525">
              <a:noFill/>
              <a:miter lim="800000"/>
              <a:headEnd/>
              <a:tailEnd/>
            </a:ln>
          </p:spPr>
          <p:txBody>
            <a:bodyPr wrap="none" anchor="ctr"/>
            <a:lstStyle/>
            <a:p>
              <a:endParaRPr lang="en-US"/>
            </a:p>
          </p:txBody>
        </p:sp>
      </p:grpSp>
      <p:grpSp>
        <p:nvGrpSpPr>
          <p:cNvPr id="21" name="Group 81"/>
          <p:cNvGrpSpPr>
            <a:grpSpLocks/>
          </p:cNvGrpSpPr>
          <p:nvPr/>
        </p:nvGrpSpPr>
        <p:grpSpPr bwMode="auto">
          <a:xfrm>
            <a:off x="5851525" y="1589088"/>
            <a:ext cx="1173163" cy="325437"/>
            <a:chOff x="3918" y="673"/>
            <a:chExt cx="739" cy="205"/>
          </a:xfrm>
        </p:grpSpPr>
        <p:sp>
          <p:nvSpPr>
            <p:cNvPr id="6217" name="Rectangle 82">
              <a:hlinkHover r:id="rId16" action="ppaction://hlinksldjump"/>
            </p:cNvPr>
            <p:cNvSpPr>
              <a:spLocks noChangeArrowheads="1"/>
            </p:cNvSpPr>
            <p:nvPr/>
          </p:nvSpPr>
          <p:spPr bwMode="auto">
            <a:xfrm>
              <a:off x="3976" y="673"/>
              <a:ext cx="681"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Crimeware</a:t>
              </a:r>
              <a:endParaRPr lang="en-US" sz="1200">
                <a:solidFill>
                  <a:schemeClr val="bg2"/>
                </a:solidFill>
                <a:latin typeface="Verdana" pitchFamily="48" charset="0"/>
                <a:cs typeface="Arial" charset="0"/>
              </a:endParaRPr>
            </a:p>
          </p:txBody>
        </p:sp>
        <p:sp>
          <p:nvSpPr>
            <p:cNvPr id="6218" name="Rectangle 83"/>
            <p:cNvSpPr>
              <a:spLocks noChangeAspect="1" noChangeArrowheads="1"/>
            </p:cNvSpPr>
            <p:nvPr/>
          </p:nvSpPr>
          <p:spPr bwMode="auto">
            <a:xfrm>
              <a:off x="3918" y="736"/>
              <a:ext cx="51" cy="53"/>
            </a:xfrm>
            <a:prstGeom prst="rect">
              <a:avLst/>
            </a:prstGeom>
            <a:solidFill>
              <a:srgbClr val="9F0000"/>
            </a:solidFill>
            <a:ln w="9525">
              <a:noFill/>
              <a:miter lim="800000"/>
              <a:headEnd/>
              <a:tailEnd/>
            </a:ln>
          </p:spPr>
          <p:txBody>
            <a:bodyPr wrap="none" anchor="ctr"/>
            <a:lstStyle/>
            <a:p>
              <a:endParaRPr lang="en-US"/>
            </a:p>
          </p:txBody>
        </p:sp>
      </p:grpSp>
      <p:grpSp>
        <p:nvGrpSpPr>
          <p:cNvPr id="22" name="Group 84"/>
          <p:cNvGrpSpPr>
            <a:grpSpLocks/>
          </p:cNvGrpSpPr>
          <p:nvPr/>
        </p:nvGrpSpPr>
        <p:grpSpPr bwMode="auto">
          <a:xfrm>
            <a:off x="4759325" y="1508125"/>
            <a:ext cx="965200" cy="325438"/>
            <a:chOff x="3230" y="622"/>
            <a:chExt cx="608" cy="205"/>
          </a:xfrm>
        </p:grpSpPr>
        <p:sp>
          <p:nvSpPr>
            <p:cNvPr id="6215" name="Rectangle 85">
              <a:hlinkHover r:id="rId17" action="ppaction://hlinksldjump"/>
            </p:cNvPr>
            <p:cNvSpPr>
              <a:spLocks noChangeArrowheads="1"/>
            </p:cNvSpPr>
            <p:nvPr/>
          </p:nvSpPr>
          <p:spPr bwMode="auto">
            <a:xfrm>
              <a:off x="3279" y="622"/>
              <a:ext cx="559" cy="205"/>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Phishing </a:t>
              </a:r>
            </a:p>
            <a:p>
              <a:r>
                <a:rPr lang="en-US" sz="1200" b="1">
                  <a:solidFill>
                    <a:schemeClr val="bg1"/>
                  </a:solidFill>
                  <a:latin typeface="Verdana" pitchFamily="48" charset="0"/>
                  <a:cs typeface="Arial" charset="0"/>
                </a:rPr>
                <a:t>Explodes </a:t>
              </a:r>
              <a:endParaRPr lang="en-US" sz="1200">
                <a:solidFill>
                  <a:schemeClr val="bg2"/>
                </a:solidFill>
                <a:latin typeface="Verdana" pitchFamily="48" charset="0"/>
                <a:cs typeface="Arial" charset="0"/>
              </a:endParaRPr>
            </a:p>
            <a:p>
              <a:endParaRPr lang="en-US" sz="1200">
                <a:solidFill>
                  <a:schemeClr val="bg2"/>
                </a:solidFill>
                <a:latin typeface="Verdana" pitchFamily="48" charset="0"/>
                <a:cs typeface="Arial" charset="0"/>
              </a:endParaRPr>
            </a:p>
          </p:txBody>
        </p:sp>
        <p:sp>
          <p:nvSpPr>
            <p:cNvPr id="6216" name="Rectangle 86"/>
            <p:cNvSpPr>
              <a:spLocks noChangeAspect="1" noChangeArrowheads="1"/>
            </p:cNvSpPr>
            <p:nvPr/>
          </p:nvSpPr>
          <p:spPr bwMode="auto">
            <a:xfrm>
              <a:off x="3230" y="687"/>
              <a:ext cx="51" cy="53"/>
            </a:xfrm>
            <a:prstGeom prst="rect">
              <a:avLst/>
            </a:prstGeom>
            <a:solidFill>
              <a:srgbClr val="9F0000"/>
            </a:solidFill>
            <a:ln w="9525">
              <a:noFill/>
              <a:miter lim="800000"/>
              <a:headEnd/>
              <a:tailEnd/>
            </a:ln>
          </p:spPr>
          <p:txBody>
            <a:bodyPr wrap="none" anchor="ctr"/>
            <a:lstStyle/>
            <a:p>
              <a:endParaRPr lang="en-US"/>
            </a:p>
          </p:txBody>
        </p:sp>
      </p:grpSp>
      <p:grpSp>
        <p:nvGrpSpPr>
          <p:cNvPr id="23" name="Group 87"/>
          <p:cNvGrpSpPr>
            <a:grpSpLocks/>
          </p:cNvGrpSpPr>
          <p:nvPr/>
        </p:nvGrpSpPr>
        <p:grpSpPr bwMode="auto">
          <a:xfrm>
            <a:off x="7113588" y="1358900"/>
            <a:ext cx="1095375" cy="392113"/>
            <a:chOff x="4481" y="856"/>
            <a:chExt cx="690" cy="247"/>
          </a:xfrm>
        </p:grpSpPr>
        <p:sp>
          <p:nvSpPr>
            <p:cNvPr id="6213" name="Rectangle 88">
              <a:hlinkHover r:id="rId4" action="ppaction://hlinksldjump"/>
            </p:cNvPr>
            <p:cNvSpPr>
              <a:spLocks noChangeArrowheads="1"/>
            </p:cNvSpPr>
            <p:nvPr/>
          </p:nvSpPr>
          <p:spPr bwMode="auto">
            <a:xfrm>
              <a:off x="4531" y="856"/>
              <a:ext cx="640" cy="163"/>
            </a:xfrm>
            <a:prstGeom prst="rect">
              <a:avLst/>
            </a:prstGeom>
            <a:noFill/>
            <a:ln w="9525">
              <a:noFill/>
              <a:miter lim="800000"/>
              <a:headEnd/>
              <a:tailEnd/>
            </a:ln>
          </p:spPr>
          <p:txBody>
            <a:bodyPr lIns="45720" rIns="45720"/>
            <a:lstStyle/>
            <a:p>
              <a:r>
                <a:rPr lang="en-US" sz="1200" b="1">
                  <a:solidFill>
                    <a:schemeClr val="bg1"/>
                  </a:solidFill>
                  <a:latin typeface="Verdana" pitchFamily="48" charset="0"/>
                  <a:cs typeface="Arial" charset="0"/>
                </a:rPr>
                <a:t>Zero Day Exploits </a:t>
              </a:r>
            </a:p>
            <a:p>
              <a:r>
                <a:rPr lang="en-US" sz="1200" b="1">
                  <a:solidFill>
                    <a:schemeClr val="bg1"/>
                  </a:solidFill>
                  <a:latin typeface="Verdana" pitchFamily="48" charset="0"/>
                  <a:cs typeface="Arial" charset="0"/>
                </a:rPr>
                <a:t>&amp; Threats</a:t>
              </a:r>
              <a:endParaRPr lang="en-US" sz="1200">
                <a:solidFill>
                  <a:schemeClr val="bg2"/>
                </a:solidFill>
                <a:latin typeface="Verdana" pitchFamily="48" charset="0"/>
                <a:cs typeface="Arial" charset="0"/>
              </a:endParaRPr>
            </a:p>
          </p:txBody>
        </p:sp>
        <p:sp>
          <p:nvSpPr>
            <p:cNvPr id="6214" name="Rectangle 89"/>
            <p:cNvSpPr>
              <a:spLocks noChangeAspect="1" noChangeArrowheads="1"/>
            </p:cNvSpPr>
            <p:nvPr/>
          </p:nvSpPr>
          <p:spPr bwMode="auto">
            <a:xfrm>
              <a:off x="4481" y="1050"/>
              <a:ext cx="51" cy="53"/>
            </a:xfrm>
            <a:prstGeom prst="rect">
              <a:avLst/>
            </a:prstGeom>
            <a:solidFill>
              <a:srgbClr val="9F0000"/>
            </a:solidFill>
            <a:ln w="9525">
              <a:noFill/>
              <a:miter lim="800000"/>
              <a:headEnd/>
              <a:tailEnd/>
            </a:ln>
          </p:spPr>
          <p:txBody>
            <a:bodyPr wrap="none" anchor="ctr"/>
            <a:lstStyle/>
            <a:p>
              <a:endParaRPr lang="en-US"/>
            </a:p>
          </p:txBody>
        </p:sp>
      </p:grpSp>
      <p:sp>
        <p:nvSpPr>
          <p:cNvPr id="404570" name="AutoShape 90"/>
          <p:cNvSpPr>
            <a:spLocks noChangeArrowheads="1"/>
          </p:cNvSpPr>
          <p:nvPr/>
        </p:nvSpPr>
        <p:spPr bwMode="auto">
          <a:xfrm>
            <a:off x="211138" y="4711700"/>
            <a:ext cx="1236662" cy="982663"/>
          </a:xfrm>
          <a:prstGeom prst="wedgeRoundRectCallout">
            <a:avLst>
              <a:gd name="adj1" fmla="val -3403"/>
              <a:gd name="adj2" fmla="val 92648"/>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Brain, 1986</a:t>
            </a:r>
          </a:p>
          <a:p>
            <a:pPr>
              <a:lnSpc>
                <a:spcPct val="90000"/>
              </a:lnSpc>
              <a:defRPr/>
            </a:pPr>
            <a:endParaRPr lang="en-US" sz="1000" b="1">
              <a:solidFill>
                <a:schemeClr val="bg1"/>
              </a:solidFill>
              <a:latin typeface="Verdana" pitchFamily="48" charset="0"/>
              <a:cs typeface="Arial" charset="0"/>
            </a:endParaRPr>
          </a:p>
          <a:p>
            <a:pPr>
              <a:lnSpc>
                <a:spcPct val="90000"/>
              </a:lnSpc>
              <a:defRPr/>
            </a:pPr>
            <a:r>
              <a:rPr lang="en-US" sz="1000" b="1">
                <a:solidFill>
                  <a:schemeClr val="bg1"/>
                </a:solidFill>
                <a:latin typeface="Verdana" pitchFamily="48" charset="0"/>
                <a:cs typeface="Arial" charset="0"/>
              </a:rPr>
              <a:t>Morris Worm, 1998</a:t>
            </a:r>
            <a:endParaRPr lang="en-US" sz="1000">
              <a:latin typeface="Times" pitchFamily="-112" charset="0"/>
              <a:cs typeface="Arial" charset="0"/>
            </a:endParaRPr>
          </a:p>
        </p:txBody>
      </p:sp>
      <p:sp>
        <p:nvSpPr>
          <p:cNvPr id="404571" name="AutoShape 91"/>
          <p:cNvSpPr>
            <a:spLocks noChangeArrowheads="1"/>
          </p:cNvSpPr>
          <p:nvPr/>
        </p:nvSpPr>
        <p:spPr bwMode="auto">
          <a:xfrm>
            <a:off x="622300" y="4721225"/>
            <a:ext cx="1236663" cy="974725"/>
          </a:xfrm>
          <a:prstGeom prst="wedgeRoundRectCallout">
            <a:avLst>
              <a:gd name="adj1" fmla="val 20861"/>
              <a:gd name="adj2" fmla="val 87949"/>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Michaelangelo infects the MBR &amp; overwrites data, 1991</a:t>
            </a:r>
            <a:endParaRPr lang="en-US" sz="1000">
              <a:latin typeface="Times" pitchFamily="-112" charset="0"/>
              <a:cs typeface="Arial" charset="0"/>
            </a:endParaRPr>
          </a:p>
        </p:txBody>
      </p:sp>
      <p:sp>
        <p:nvSpPr>
          <p:cNvPr id="404572" name="AutoShape 92"/>
          <p:cNvSpPr>
            <a:spLocks noChangeArrowheads="1"/>
          </p:cNvSpPr>
          <p:nvPr/>
        </p:nvSpPr>
        <p:spPr bwMode="auto">
          <a:xfrm>
            <a:off x="1993900" y="1511300"/>
            <a:ext cx="1338263" cy="1079500"/>
          </a:xfrm>
          <a:prstGeom prst="wedgeRoundRectCallout">
            <a:avLst>
              <a:gd name="adj1" fmla="val 72894"/>
              <a:gd name="adj2" fmla="val -29412"/>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AOL users enticed to give up login credentials, mid-1990s</a:t>
            </a:r>
            <a:endParaRPr lang="en-US" sz="1000">
              <a:latin typeface="Times" pitchFamily="-112" charset="0"/>
              <a:cs typeface="Arial" charset="0"/>
            </a:endParaRPr>
          </a:p>
        </p:txBody>
      </p:sp>
      <p:sp>
        <p:nvSpPr>
          <p:cNvPr id="404573" name="AutoShape 93"/>
          <p:cNvSpPr>
            <a:spLocks noChangeArrowheads="1"/>
          </p:cNvSpPr>
          <p:nvPr/>
        </p:nvSpPr>
        <p:spPr bwMode="auto">
          <a:xfrm>
            <a:off x="1993900" y="2501900"/>
            <a:ext cx="1422400" cy="1027113"/>
          </a:xfrm>
          <a:prstGeom prst="wedgeRoundRectCallout">
            <a:avLst>
              <a:gd name="adj1" fmla="val 58259"/>
              <a:gd name="adj2" fmla="val -34699"/>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First adware appears:</a:t>
            </a:r>
          </a:p>
          <a:p>
            <a:pPr>
              <a:lnSpc>
                <a:spcPct val="90000"/>
              </a:lnSpc>
              <a:defRPr/>
            </a:pPr>
            <a:r>
              <a:rPr lang="en-US" sz="1000" b="1">
                <a:solidFill>
                  <a:schemeClr val="bg1"/>
                </a:solidFill>
                <a:latin typeface="Verdana" pitchFamily="48" charset="0"/>
                <a:cs typeface="Arial" charset="0"/>
              </a:rPr>
              <a:t>Aureate/Radiate, 1995</a:t>
            </a:r>
          </a:p>
          <a:p>
            <a:pPr>
              <a:lnSpc>
                <a:spcPct val="90000"/>
              </a:lnSpc>
              <a:defRPr/>
            </a:pPr>
            <a:r>
              <a:rPr lang="en-US" sz="1000" b="1">
                <a:solidFill>
                  <a:schemeClr val="bg1"/>
                </a:solidFill>
                <a:latin typeface="Verdana" pitchFamily="48" charset="0"/>
                <a:cs typeface="Arial" charset="0"/>
              </a:rPr>
              <a:t>Conducent TimeSink, 1999</a:t>
            </a:r>
            <a:endParaRPr lang="en-US" sz="1000">
              <a:latin typeface="Times" pitchFamily="-112" charset="0"/>
              <a:cs typeface="Arial" charset="0"/>
            </a:endParaRPr>
          </a:p>
        </p:txBody>
      </p:sp>
      <p:sp>
        <p:nvSpPr>
          <p:cNvPr id="404574" name="AutoShape 94"/>
          <p:cNvSpPr>
            <a:spLocks noChangeArrowheads="1"/>
          </p:cNvSpPr>
          <p:nvPr/>
        </p:nvSpPr>
        <p:spPr bwMode="auto">
          <a:xfrm>
            <a:off x="2611438" y="1752600"/>
            <a:ext cx="1211262" cy="722313"/>
          </a:xfrm>
          <a:prstGeom prst="wedgeRoundRectCallout">
            <a:avLst>
              <a:gd name="adj1" fmla="val 103606"/>
              <a:gd name="adj2" fmla="val 75495"/>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Comet Curser, 2001</a:t>
            </a:r>
            <a:endParaRPr lang="en-US" sz="1000">
              <a:latin typeface="Times" pitchFamily="-112" charset="0"/>
              <a:cs typeface="Arial" charset="0"/>
            </a:endParaRPr>
          </a:p>
        </p:txBody>
      </p:sp>
      <p:sp>
        <p:nvSpPr>
          <p:cNvPr id="404575" name="AutoShape 95"/>
          <p:cNvSpPr>
            <a:spLocks noChangeArrowheads="1"/>
          </p:cNvSpPr>
          <p:nvPr/>
        </p:nvSpPr>
        <p:spPr bwMode="auto">
          <a:xfrm>
            <a:off x="3048000" y="381000"/>
            <a:ext cx="1169988" cy="1052513"/>
          </a:xfrm>
          <a:prstGeom prst="wedgeRoundRectCallout">
            <a:avLst>
              <a:gd name="adj1" fmla="val 95046"/>
              <a:gd name="adj2" fmla="val 67495"/>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Online fraud fueled by criminal economies,</a:t>
            </a:r>
          </a:p>
          <a:p>
            <a:pPr>
              <a:lnSpc>
                <a:spcPct val="90000"/>
              </a:lnSpc>
              <a:defRPr/>
            </a:pPr>
            <a:r>
              <a:rPr lang="en-US" sz="1000" b="1">
                <a:solidFill>
                  <a:schemeClr val="bg1"/>
                </a:solidFill>
                <a:latin typeface="Verdana" pitchFamily="48" charset="0"/>
                <a:cs typeface="Arial" charset="0"/>
              </a:rPr>
              <a:t>2004-present</a:t>
            </a:r>
          </a:p>
        </p:txBody>
      </p:sp>
      <p:sp>
        <p:nvSpPr>
          <p:cNvPr id="404576" name="AutoShape 96"/>
          <p:cNvSpPr>
            <a:spLocks noChangeArrowheads="1"/>
          </p:cNvSpPr>
          <p:nvPr/>
        </p:nvSpPr>
        <p:spPr bwMode="auto">
          <a:xfrm>
            <a:off x="7620000" y="0"/>
            <a:ext cx="1524000" cy="1219200"/>
          </a:xfrm>
          <a:prstGeom prst="wedgeRoundRectCallout">
            <a:avLst>
              <a:gd name="adj1" fmla="val -31352"/>
              <a:gd name="adj2" fmla="val 159116"/>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Rootkits increasingly used by malware, </a:t>
            </a:r>
          </a:p>
          <a:p>
            <a:pPr>
              <a:lnSpc>
                <a:spcPct val="90000"/>
              </a:lnSpc>
              <a:defRPr/>
            </a:pPr>
            <a:r>
              <a:rPr lang="en-US" sz="1000" b="1">
                <a:solidFill>
                  <a:schemeClr val="bg1"/>
                </a:solidFill>
                <a:latin typeface="Verdana" pitchFamily="48" charset="0"/>
                <a:cs typeface="Arial" charset="0"/>
              </a:rPr>
              <a:t>2005 Sony DRM</a:t>
            </a:r>
          </a:p>
          <a:p>
            <a:pPr>
              <a:lnSpc>
                <a:spcPct val="90000"/>
              </a:lnSpc>
              <a:defRPr/>
            </a:pPr>
            <a:r>
              <a:rPr lang="en-US" sz="1000" b="1">
                <a:solidFill>
                  <a:schemeClr val="bg1"/>
                </a:solidFill>
                <a:latin typeface="Verdana" pitchFamily="48" charset="0"/>
                <a:cs typeface="Arial" charset="0"/>
              </a:rPr>
              <a:t>2005 Elitebar</a:t>
            </a:r>
          </a:p>
          <a:p>
            <a:pPr>
              <a:lnSpc>
                <a:spcPct val="90000"/>
              </a:lnSpc>
              <a:defRPr/>
            </a:pPr>
            <a:r>
              <a:rPr lang="en-US" sz="1000" b="1">
                <a:solidFill>
                  <a:schemeClr val="bg1"/>
                </a:solidFill>
                <a:latin typeface="Verdana" pitchFamily="48" charset="0"/>
                <a:cs typeface="Arial" charset="0"/>
              </a:rPr>
              <a:t>2006 Many threats</a:t>
            </a:r>
          </a:p>
        </p:txBody>
      </p:sp>
      <p:sp>
        <p:nvSpPr>
          <p:cNvPr id="404577" name="AutoShape 97"/>
          <p:cNvSpPr>
            <a:spLocks noChangeArrowheads="1"/>
          </p:cNvSpPr>
          <p:nvPr/>
        </p:nvSpPr>
        <p:spPr bwMode="auto">
          <a:xfrm>
            <a:off x="7099300" y="3949700"/>
            <a:ext cx="1524000" cy="1066800"/>
          </a:xfrm>
          <a:prstGeom prst="wedgeRoundRectCallout">
            <a:avLst>
              <a:gd name="adj1" fmla="val -32394"/>
              <a:gd name="adj2" fmla="val -66370"/>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Both legitimate and black markets for buying new vulns, </a:t>
            </a:r>
          </a:p>
          <a:p>
            <a:pPr>
              <a:lnSpc>
                <a:spcPct val="90000"/>
              </a:lnSpc>
              <a:defRPr/>
            </a:pPr>
            <a:r>
              <a:rPr lang="en-US" sz="1000" b="1">
                <a:solidFill>
                  <a:schemeClr val="bg1"/>
                </a:solidFill>
                <a:latin typeface="Verdana" pitchFamily="48" charset="0"/>
                <a:cs typeface="Arial" charset="0"/>
              </a:rPr>
              <a:t>2005 - present</a:t>
            </a:r>
            <a:endParaRPr lang="en-US" sz="1000">
              <a:latin typeface="Times" pitchFamily="-112" charset="0"/>
              <a:cs typeface="Arial" charset="0"/>
            </a:endParaRPr>
          </a:p>
        </p:txBody>
      </p:sp>
      <p:sp>
        <p:nvSpPr>
          <p:cNvPr id="404578" name="AutoShape 98"/>
          <p:cNvSpPr>
            <a:spLocks noChangeArrowheads="1"/>
          </p:cNvSpPr>
          <p:nvPr/>
        </p:nvSpPr>
        <p:spPr bwMode="auto">
          <a:xfrm>
            <a:off x="6642100" y="3886200"/>
            <a:ext cx="1211263" cy="863600"/>
          </a:xfrm>
          <a:prstGeom prst="wedgeRoundRectCallout">
            <a:avLst>
              <a:gd name="adj1" fmla="val -79097"/>
              <a:gd name="adj2" fmla="val -74079"/>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RD Bot, 2002</a:t>
            </a:r>
          </a:p>
          <a:p>
            <a:pPr>
              <a:lnSpc>
                <a:spcPct val="90000"/>
              </a:lnSpc>
              <a:defRPr/>
            </a:pPr>
            <a:r>
              <a:rPr lang="en-US" sz="1000" b="1">
                <a:solidFill>
                  <a:schemeClr val="bg1"/>
                </a:solidFill>
                <a:latin typeface="Verdana" pitchFamily="48" charset="0"/>
                <a:cs typeface="Arial" charset="0"/>
              </a:rPr>
              <a:t>Spybot, 2003</a:t>
            </a:r>
          </a:p>
          <a:p>
            <a:pPr>
              <a:lnSpc>
                <a:spcPct val="90000"/>
              </a:lnSpc>
              <a:defRPr/>
            </a:pPr>
            <a:r>
              <a:rPr lang="en-US" sz="1000" b="1">
                <a:solidFill>
                  <a:schemeClr val="bg1"/>
                </a:solidFill>
                <a:latin typeface="Verdana" pitchFamily="48" charset="0"/>
                <a:cs typeface="Arial" charset="0"/>
              </a:rPr>
              <a:t>Gaobot, 2004</a:t>
            </a:r>
          </a:p>
          <a:p>
            <a:pPr>
              <a:lnSpc>
                <a:spcPct val="90000"/>
              </a:lnSpc>
              <a:defRPr/>
            </a:pPr>
            <a:r>
              <a:rPr lang="en-US" sz="1000" b="1">
                <a:solidFill>
                  <a:schemeClr val="bg1"/>
                </a:solidFill>
                <a:latin typeface="Verdana" pitchFamily="48" charset="0"/>
                <a:cs typeface="Arial" charset="0"/>
              </a:rPr>
              <a:t>Ongoing…</a:t>
            </a:r>
            <a:endParaRPr lang="en-US" sz="1000">
              <a:latin typeface="Times" pitchFamily="-112" charset="0"/>
              <a:cs typeface="Arial" charset="0"/>
            </a:endParaRPr>
          </a:p>
        </p:txBody>
      </p:sp>
      <p:sp>
        <p:nvSpPr>
          <p:cNvPr id="404579" name="AutoShape 99"/>
          <p:cNvSpPr>
            <a:spLocks noChangeArrowheads="1"/>
          </p:cNvSpPr>
          <p:nvPr/>
        </p:nvSpPr>
        <p:spPr bwMode="auto">
          <a:xfrm>
            <a:off x="1938338" y="1828800"/>
            <a:ext cx="1338262" cy="1441450"/>
          </a:xfrm>
          <a:prstGeom prst="wedgeRoundRectCallout">
            <a:avLst>
              <a:gd name="adj1" fmla="val 168981"/>
              <a:gd name="adj2" fmla="val 63324"/>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Attacks begin in earnest using Bots. CNN, Yahoo, eBay and Datek knocked offline for hours, 2000</a:t>
            </a:r>
            <a:endParaRPr lang="en-US" sz="1000">
              <a:latin typeface="Times" pitchFamily="-112" charset="0"/>
              <a:cs typeface="Arial" charset="0"/>
            </a:endParaRPr>
          </a:p>
        </p:txBody>
      </p:sp>
      <p:sp>
        <p:nvSpPr>
          <p:cNvPr id="404580" name="AutoShape 100"/>
          <p:cNvSpPr>
            <a:spLocks noChangeArrowheads="1"/>
          </p:cNvSpPr>
          <p:nvPr/>
        </p:nvSpPr>
        <p:spPr bwMode="auto">
          <a:xfrm>
            <a:off x="2057400" y="3048000"/>
            <a:ext cx="1244600" cy="1057275"/>
          </a:xfrm>
          <a:prstGeom prst="wedgeRoundRectCallout">
            <a:avLst>
              <a:gd name="adj1" fmla="val 90944"/>
              <a:gd name="adj2" fmla="val -11560"/>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Trinoo, 1997</a:t>
            </a:r>
          </a:p>
          <a:p>
            <a:pPr>
              <a:lnSpc>
                <a:spcPct val="90000"/>
              </a:lnSpc>
              <a:defRPr/>
            </a:pPr>
            <a:endParaRPr lang="en-US" sz="1000" b="1">
              <a:solidFill>
                <a:schemeClr val="bg1"/>
              </a:solidFill>
              <a:latin typeface="Verdana" pitchFamily="48" charset="0"/>
              <a:cs typeface="Arial" charset="0"/>
            </a:endParaRPr>
          </a:p>
          <a:p>
            <a:pPr>
              <a:lnSpc>
                <a:spcPct val="90000"/>
              </a:lnSpc>
              <a:defRPr/>
            </a:pPr>
            <a:r>
              <a:rPr lang="en-US" sz="1000" b="1">
                <a:solidFill>
                  <a:schemeClr val="bg1"/>
                </a:solidFill>
                <a:latin typeface="Verdana" pitchFamily="48" charset="0"/>
                <a:cs typeface="Arial" charset="0"/>
              </a:rPr>
              <a:t>Tribal Flood, 1998</a:t>
            </a:r>
            <a:endParaRPr lang="en-US" sz="1000">
              <a:latin typeface="Times" pitchFamily="-112" charset="0"/>
              <a:cs typeface="Arial" charset="0"/>
            </a:endParaRPr>
          </a:p>
        </p:txBody>
      </p:sp>
      <p:sp>
        <p:nvSpPr>
          <p:cNvPr id="404581" name="AutoShape 101"/>
          <p:cNvSpPr>
            <a:spLocks noChangeArrowheads="1"/>
          </p:cNvSpPr>
          <p:nvPr/>
        </p:nvSpPr>
        <p:spPr bwMode="auto">
          <a:xfrm>
            <a:off x="317500" y="3340100"/>
            <a:ext cx="1328738" cy="1298575"/>
          </a:xfrm>
          <a:prstGeom prst="wedgeRoundRectCallout">
            <a:avLst>
              <a:gd name="adj1" fmla="val 108542"/>
              <a:gd name="adj2" fmla="val 23718"/>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Ads for the Green Card Lottery posted to 6000 newsgroups simultaneously, 1994</a:t>
            </a:r>
            <a:endParaRPr lang="en-US" sz="1000">
              <a:latin typeface="Times" pitchFamily="-112" charset="0"/>
              <a:cs typeface="Arial" charset="0"/>
            </a:endParaRPr>
          </a:p>
        </p:txBody>
      </p:sp>
      <p:sp>
        <p:nvSpPr>
          <p:cNvPr id="404582" name="AutoShape 102"/>
          <p:cNvSpPr>
            <a:spLocks noChangeArrowheads="1"/>
          </p:cNvSpPr>
          <p:nvPr/>
        </p:nvSpPr>
        <p:spPr bwMode="auto">
          <a:xfrm>
            <a:off x="2527300" y="3492500"/>
            <a:ext cx="1244600" cy="785813"/>
          </a:xfrm>
          <a:prstGeom prst="wedgeRoundRectCallout">
            <a:avLst>
              <a:gd name="adj1" fmla="val 48468"/>
              <a:gd name="adj2" fmla="val 42727"/>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Double Click first to use tracking cookies,    1996</a:t>
            </a:r>
            <a:endParaRPr lang="en-US" sz="1000">
              <a:latin typeface="Times" pitchFamily="-112" charset="0"/>
              <a:cs typeface="Arial" charset="0"/>
            </a:endParaRPr>
          </a:p>
        </p:txBody>
      </p:sp>
      <p:sp>
        <p:nvSpPr>
          <p:cNvPr id="404583" name="AutoShape 103"/>
          <p:cNvSpPr>
            <a:spLocks noChangeArrowheads="1"/>
          </p:cNvSpPr>
          <p:nvPr/>
        </p:nvSpPr>
        <p:spPr bwMode="auto">
          <a:xfrm>
            <a:off x="6565900" y="4559300"/>
            <a:ext cx="1244600" cy="947738"/>
          </a:xfrm>
          <a:prstGeom prst="wedgeRoundRectCallout">
            <a:avLst>
              <a:gd name="adj1" fmla="val -72579"/>
              <a:gd name="adj2" fmla="val -63231"/>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Likely due to increasing use of botnets to send spam, 2002</a:t>
            </a:r>
            <a:endParaRPr lang="en-US" sz="1000">
              <a:latin typeface="Times" pitchFamily="-112" charset="0"/>
              <a:cs typeface="Arial" charset="0"/>
            </a:endParaRPr>
          </a:p>
        </p:txBody>
      </p:sp>
      <p:sp>
        <p:nvSpPr>
          <p:cNvPr id="404584" name="AutoShape 104"/>
          <p:cNvSpPr>
            <a:spLocks noChangeArrowheads="1"/>
          </p:cNvSpPr>
          <p:nvPr/>
        </p:nvSpPr>
        <p:spPr bwMode="auto">
          <a:xfrm>
            <a:off x="4813300" y="5638800"/>
            <a:ext cx="1236663" cy="990600"/>
          </a:xfrm>
          <a:prstGeom prst="wedgeRoundRectCallout">
            <a:avLst>
              <a:gd name="adj1" fmla="val -96597"/>
              <a:gd name="adj2" fmla="val 2565"/>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Concept Virus for MS Office, 1995</a:t>
            </a:r>
            <a:endParaRPr lang="en-US" sz="1000">
              <a:latin typeface="Times" pitchFamily="-112" charset="0"/>
              <a:cs typeface="Arial" charset="0"/>
            </a:endParaRPr>
          </a:p>
        </p:txBody>
      </p:sp>
      <p:sp>
        <p:nvSpPr>
          <p:cNvPr id="404585" name="AutoShape 105"/>
          <p:cNvSpPr>
            <a:spLocks noChangeArrowheads="1"/>
          </p:cNvSpPr>
          <p:nvPr/>
        </p:nvSpPr>
        <p:spPr bwMode="auto">
          <a:xfrm>
            <a:off x="2984500" y="4572000"/>
            <a:ext cx="1282700" cy="1447800"/>
          </a:xfrm>
          <a:prstGeom prst="wedgeRoundRectCallout">
            <a:avLst>
              <a:gd name="adj1" fmla="val -67079"/>
              <a:gd name="adj2" fmla="val 11403"/>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BugTraq provides forum for admins, security pros &amp; attackers to share vuln &amp; exploit info, 1993</a:t>
            </a:r>
            <a:endParaRPr lang="en-US" sz="1000">
              <a:latin typeface="Times" pitchFamily="-112" charset="0"/>
              <a:cs typeface="Arial" charset="0"/>
            </a:endParaRPr>
          </a:p>
        </p:txBody>
      </p:sp>
      <p:sp>
        <p:nvSpPr>
          <p:cNvPr id="404586" name="AutoShape 106"/>
          <p:cNvSpPr>
            <a:spLocks noChangeArrowheads="1"/>
          </p:cNvSpPr>
          <p:nvPr/>
        </p:nvSpPr>
        <p:spPr bwMode="auto">
          <a:xfrm>
            <a:off x="4965700" y="5562600"/>
            <a:ext cx="1447800" cy="838200"/>
          </a:xfrm>
          <a:prstGeom prst="wedgeRoundRectCallout">
            <a:avLst>
              <a:gd name="adj1" fmla="val -57125"/>
              <a:gd name="adj2" fmla="val -71023"/>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Melissa, 1999</a:t>
            </a:r>
          </a:p>
          <a:p>
            <a:pPr>
              <a:lnSpc>
                <a:spcPct val="90000"/>
              </a:lnSpc>
              <a:defRPr/>
            </a:pPr>
            <a:endParaRPr lang="en-US" sz="1000" b="1">
              <a:solidFill>
                <a:schemeClr val="bg1"/>
              </a:solidFill>
              <a:latin typeface="Verdana" pitchFamily="48" charset="0"/>
              <a:cs typeface="Arial" charset="0"/>
            </a:endParaRPr>
          </a:p>
          <a:p>
            <a:pPr>
              <a:lnSpc>
                <a:spcPct val="90000"/>
              </a:lnSpc>
              <a:defRPr/>
            </a:pPr>
            <a:r>
              <a:rPr lang="en-US" sz="1000" b="1">
                <a:solidFill>
                  <a:schemeClr val="bg1"/>
                </a:solidFill>
                <a:latin typeface="Verdana" pitchFamily="48" charset="0"/>
                <a:cs typeface="Arial" charset="0"/>
              </a:rPr>
              <a:t>Love Letter, 2000</a:t>
            </a:r>
            <a:endParaRPr lang="en-US" sz="1000">
              <a:latin typeface="Times" pitchFamily="-112" charset="0"/>
              <a:cs typeface="Arial" charset="0"/>
            </a:endParaRPr>
          </a:p>
        </p:txBody>
      </p:sp>
      <p:sp>
        <p:nvSpPr>
          <p:cNvPr id="404587" name="AutoShape 107"/>
          <p:cNvSpPr>
            <a:spLocks noChangeArrowheads="1"/>
          </p:cNvSpPr>
          <p:nvPr/>
        </p:nvSpPr>
        <p:spPr bwMode="auto">
          <a:xfrm>
            <a:off x="6261100" y="5562600"/>
            <a:ext cx="1371600" cy="838200"/>
          </a:xfrm>
          <a:prstGeom prst="wedgeRoundRectCallout">
            <a:avLst>
              <a:gd name="adj1" fmla="val -55208"/>
              <a:gd name="adj2" fmla="val -82009"/>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Code Red, 2001</a:t>
            </a:r>
          </a:p>
          <a:p>
            <a:pPr>
              <a:lnSpc>
                <a:spcPct val="90000"/>
              </a:lnSpc>
              <a:defRPr/>
            </a:pPr>
            <a:endParaRPr lang="en-US" sz="1000" b="1">
              <a:solidFill>
                <a:schemeClr val="bg1"/>
              </a:solidFill>
              <a:latin typeface="Verdana" pitchFamily="48" charset="0"/>
              <a:cs typeface="Arial" charset="0"/>
            </a:endParaRPr>
          </a:p>
          <a:p>
            <a:pPr>
              <a:lnSpc>
                <a:spcPct val="90000"/>
              </a:lnSpc>
              <a:defRPr/>
            </a:pPr>
            <a:r>
              <a:rPr lang="en-US" sz="1000" b="1">
                <a:solidFill>
                  <a:schemeClr val="bg1"/>
                </a:solidFill>
                <a:latin typeface="Verdana" pitchFamily="48" charset="0"/>
                <a:cs typeface="Arial" charset="0"/>
              </a:rPr>
              <a:t>Nimda, 2001</a:t>
            </a:r>
            <a:endParaRPr lang="en-US" sz="1000">
              <a:latin typeface="Times" pitchFamily="-112" charset="0"/>
              <a:cs typeface="Arial" charset="0"/>
            </a:endParaRPr>
          </a:p>
        </p:txBody>
      </p:sp>
      <p:sp>
        <p:nvSpPr>
          <p:cNvPr id="404588" name="AutoShape 108"/>
          <p:cNvSpPr>
            <a:spLocks noChangeArrowheads="1"/>
          </p:cNvSpPr>
          <p:nvPr/>
        </p:nvSpPr>
        <p:spPr bwMode="auto">
          <a:xfrm>
            <a:off x="3810000" y="304800"/>
            <a:ext cx="1830388" cy="1179513"/>
          </a:xfrm>
          <a:prstGeom prst="wedgeRoundRectCallout">
            <a:avLst>
              <a:gd name="adj1" fmla="val 64569"/>
              <a:gd name="adj2" fmla="val 68708"/>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Malware predominately used for stealing information or providing unauthorized access</a:t>
            </a:r>
          </a:p>
        </p:txBody>
      </p:sp>
      <p:sp>
        <p:nvSpPr>
          <p:cNvPr id="404589" name="AutoShape 109"/>
          <p:cNvSpPr>
            <a:spLocks noChangeArrowheads="1"/>
          </p:cNvSpPr>
          <p:nvPr/>
        </p:nvSpPr>
        <p:spPr bwMode="auto">
          <a:xfrm>
            <a:off x="5422900" y="457200"/>
            <a:ext cx="1422400" cy="1171575"/>
          </a:xfrm>
          <a:prstGeom prst="wedgeRoundRectCallout">
            <a:avLst>
              <a:gd name="adj1" fmla="val -23773"/>
              <a:gd name="adj2" fmla="val 122898"/>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Widespread drive-by downloads &amp; install via web browser exploits, 2003-2004</a:t>
            </a:r>
          </a:p>
        </p:txBody>
      </p:sp>
      <p:sp>
        <p:nvSpPr>
          <p:cNvPr id="404590" name="AutoShape 110"/>
          <p:cNvSpPr>
            <a:spLocks noChangeArrowheads="1"/>
          </p:cNvSpPr>
          <p:nvPr/>
        </p:nvSpPr>
        <p:spPr bwMode="auto">
          <a:xfrm>
            <a:off x="5727700" y="38100"/>
            <a:ext cx="1830388" cy="1408113"/>
          </a:xfrm>
          <a:prstGeom prst="wedgeRoundRectCallout">
            <a:avLst>
              <a:gd name="adj1" fmla="val 27278"/>
              <a:gd name="adj2" fmla="val 64995"/>
              <a:gd name="adj3" fmla="val 16667"/>
            </a:avLst>
          </a:prstGeom>
          <a:solidFill>
            <a:schemeClr val="bg2"/>
          </a:solidFill>
          <a:ln w="9525">
            <a:solidFill>
              <a:schemeClr val="bg1"/>
            </a:solidFill>
            <a:miter lim="800000"/>
            <a:headEnd/>
            <a:tailEnd/>
          </a:ln>
          <a:effectLst>
            <a:outerShdw dist="35921" dir="2700000" algn="ctr" rotWithShape="0">
              <a:schemeClr val="bg2"/>
            </a:outerShdw>
          </a:effectLst>
        </p:spPr>
        <p:txBody>
          <a:bodyPr lIns="45720" tIns="9144" rIns="9144" bIns="9144" anchor="ctr"/>
          <a:lstStyle/>
          <a:p>
            <a:pPr>
              <a:lnSpc>
                <a:spcPct val="90000"/>
              </a:lnSpc>
              <a:defRPr/>
            </a:pPr>
            <a:r>
              <a:rPr lang="en-US" sz="1000" b="1">
                <a:solidFill>
                  <a:schemeClr val="bg1"/>
                </a:solidFill>
                <a:latin typeface="Verdana" pitchFamily="48" charset="0"/>
                <a:cs typeface="Arial" charset="0"/>
              </a:rPr>
              <a:t>Unknown vulns found actively exploited in the wild to install Adware, Spyware, Bots and Crimeware</a:t>
            </a:r>
          </a:p>
          <a:p>
            <a:pPr>
              <a:lnSpc>
                <a:spcPct val="90000"/>
              </a:lnSpc>
              <a:defRPr/>
            </a:pPr>
            <a:r>
              <a:rPr lang="en-US" sz="1000" b="1">
                <a:solidFill>
                  <a:schemeClr val="bg1"/>
                </a:solidFill>
                <a:latin typeface="Verdana" pitchFamily="48" charset="0"/>
                <a:cs typeface="Arial" charset="0"/>
              </a:rPr>
              <a:t>2005 WMF</a:t>
            </a:r>
          </a:p>
          <a:p>
            <a:pPr>
              <a:lnSpc>
                <a:spcPct val="90000"/>
              </a:lnSpc>
              <a:defRPr/>
            </a:pPr>
            <a:r>
              <a:rPr lang="en-US" sz="1000" b="1">
                <a:solidFill>
                  <a:schemeClr val="bg1"/>
                </a:solidFill>
                <a:latin typeface="Verdana" pitchFamily="48" charset="0"/>
                <a:cs typeface="Arial" charset="0"/>
              </a:rPr>
              <a:t>2006 MS Office Exploits &amp; Trojans</a:t>
            </a:r>
          </a:p>
        </p:txBody>
      </p:sp>
      <p:sp>
        <p:nvSpPr>
          <p:cNvPr id="6212" name="Rectangle 111"/>
          <p:cNvSpPr>
            <a:spLocks noGrp="1" noChangeArrowheads="1"/>
          </p:cNvSpPr>
          <p:nvPr>
            <p:ph type="title"/>
          </p:nvPr>
        </p:nvSpPr>
        <p:spPr/>
        <p:txBody>
          <a:bodyPr/>
          <a:lstStyle/>
          <a:p>
            <a:pPr eaLnBrk="1" hangingPunct="1"/>
            <a:r>
              <a:rPr lang="en-US" smtClean="0"/>
              <a:t>Threat Evolution</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457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404570"/>
                                        </p:tgtEl>
                                        <p:attrNameLst>
                                          <p:attrName>style.visibility</p:attrName>
                                        </p:attrNameLst>
                                      </p:cBhvr>
                                      <p:to>
                                        <p:strVal val="hidden"/>
                                      </p:to>
                                    </p:set>
                                  </p:childTnLst>
                                </p:cTn>
                              </p:par>
                            </p:childTnLst>
                          </p:cTn>
                        </p:par>
                      </p:childTnLst>
                    </p:cTn>
                  </p:par>
                </p:childTnLst>
              </p:cTn>
              <p:nextCondLst>
                <p:cond evt="onClick" delay="0">
                  <p:tgtEl>
                    <p:spTgt spid="3"/>
                  </p:tgtEl>
                </p:cond>
              </p:nextCondLst>
            </p:seq>
            <p:seq concurrent="1" nextAc="seek">
              <p:cTn id="11" restart="whenNotActive" fill="hold" evtFilter="cancelBubble" nodeType="interactiveSeq">
                <p:stCondLst>
                  <p:cond evt="onClick" delay="0">
                    <p:tgtEl>
                      <p:spTgt spid="4"/>
                    </p:tgtEl>
                  </p:cond>
                </p:stCondLst>
                <p:endSync evt="end" delay="0">
                  <p:rtn val="all"/>
                </p:endSync>
                <p:childTnLst>
                  <p:par>
                    <p:cTn id="12" fill="hold">
                      <p:stCondLst>
                        <p:cond delay="0"/>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04571"/>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xit" presetSubtype="0" fill="hold" grpId="1" nodeType="clickEffect">
                                  <p:stCondLst>
                                    <p:cond delay="0"/>
                                  </p:stCondLst>
                                  <p:childTnLst>
                                    <p:set>
                                      <p:cBhvr>
                                        <p:cTn id="19" dur="1" fill="hold">
                                          <p:stCondLst>
                                            <p:cond delay="0"/>
                                          </p:stCondLst>
                                        </p:cTn>
                                        <p:tgtEl>
                                          <p:spTgt spid="404571"/>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0458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404588"/>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29" restart="whenNotActive" fill="hold" evtFilter="cancelBubble" nodeType="interactiveSeq">
                <p:stCondLst>
                  <p:cond evt="onClick" delay="0">
                    <p:tgtEl>
                      <p:spTgt spid="22"/>
                    </p:tgtEl>
                  </p:cond>
                </p:stCondLst>
                <p:endSync evt="end" delay="0">
                  <p:rtn val="all"/>
                </p:endSync>
                <p:childTnLst>
                  <p:par>
                    <p:cTn id="30" fill="hold">
                      <p:stCondLst>
                        <p:cond delay="0"/>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404575"/>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xit" presetSubtype="0" fill="hold" grpId="1" nodeType="clickEffect">
                                  <p:stCondLst>
                                    <p:cond delay="0"/>
                                  </p:stCondLst>
                                  <p:childTnLst>
                                    <p:set>
                                      <p:cBhvr>
                                        <p:cTn id="37" dur="1" fill="hold">
                                          <p:stCondLst>
                                            <p:cond delay="0"/>
                                          </p:stCondLst>
                                        </p:cTn>
                                        <p:tgtEl>
                                          <p:spTgt spid="404575"/>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38" restart="whenNotActive" fill="hold" evtFilter="cancelBubble" nodeType="interactiveSeq">
                <p:stCondLst>
                  <p:cond evt="onClick" delay="0">
                    <p:tgtEl>
                      <p:spTgt spid="20"/>
                    </p:tgtEl>
                  </p:cond>
                </p:stCondLst>
                <p:endSync evt="end" delay="0">
                  <p:rtn val="all"/>
                </p:endSync>
                <p:childTnLst>
                  <p:par>
                    <p:cTn id="39" fill="hold">
                      <p:stCondLst>
                        <p:cond delay="0"/>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0457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1" nodeType="clickEffect">
                                  <p:stCondLst>
                                    <p:cond delay="0"/>
                                  </p:stCondLst>
                                  <p:childTnLst>
                                    <p:set>
                                      <p:cBhvr>
                                        <p:cTn id="46" dur="1" fill="hold">
                                          <p:stCondLst>
                                            <p:cond delay="0"/>
                                          </p:stCondLst>
                                        </p:cTn>
                                        <p:tgtEl>
                                          <p:spTgt spid="404572"/>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47" restart="whenNotActive" fill="hold" evtFilter="cancelBubble" nodeType="interactiveSeq">
                <p:stCondLst>
                  <p:cond evt="onClick" delay="0">
                    <p:tgtEl>
                      <p:spTgt spid="16"/>
                    </p:tgtEl>
                  </p:cond>
                </p:stCondLst>
                <p:endSync evt="end" delay="0">
                  <p:rtn val="all"/>
                </p:endSync>
                <p:childTnLst>
                  <p:par>
                    <p:cTn id="48" fill="hold">
                      <p:stCondLst>
                        <p:cond delay="0"/>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404573"/>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xit" presetSubtype="0" fill="hold" grpId="1" nodeType="clickEffect">
                                  <p:stCondLst>
                                    <p:cond delay="0"/>
                                  </p:stCondLst>
                                  <p:childTnLst>
                                    <p:set>
                                      <p:cBhvr>
                                        <p:cTn id="55" dur="1" fill="hold">
                                          <p:stCondLst>
                                            <p:cond delay="0"/>
                                          </p:stCondLst>
                                        </p:cTn>
                                        <p:tgtEl>
                                          <p:spTgt spid="404573"/>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56" restart="whenNotActive" fill="hold" evtFilter="cancelBubble" nodeType="interactiveSeq">
                <p:stCondLst>
                  <p:cond evt="onClick" delay="0">
                    <p:tgtEl>
                      <p:spTgt spid="17"/>
                    </p:tgtEl>
                  </p:cond>
                </p:stCondLst>
                <p:endSync evt="end" delay="0">
                  <p:rtn val="all"/>
                </p:endSync>
                <p:childTnLst>
                  <p:par>
                    <p:cTn id="57" fill="hold">
                      <p:stCondLst>
                        <p:cond delay="0"/>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404574"/>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xit" presetSubtype="0" fill="hold" grpId="1" nodeType="clickEffect">
                                  <p:stCondLst>
                                    <p:cond delay="0"/>
                                  </p:stCondLst>
                                  <p:childTnLst>
                                    <p:set>
                                      <p:cBhvr>
                                        <p:cTn id="64" dur="1" fill="hold">
                                          <p:stCondLst>
                                            <p:cond delay="0"/>
                                          </p:stCondLst>
                                        </p:cTn>
                                        <p:tgtEl>
                                          <p:spTgt spid="404574"/>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65" restart="whenNotActive" fill="hold" evtFilter="cancelBubble" nodeType="interactiveSeq">
                <p:stCondLst>
                  <p:cond evt="onClick" delay="0">
                    <p:tgtEl>
                      <p:spTgt spid="18"/>
                    </p:tgtEl>
                  </p:cond>
                </p:stCondLst>
                <p:endSync evt="end" delay="0">
                  <p:rtn val="all"/>
                </p:endSync>
                <p:childTnLst>
                  <p:par>
                    <p:cTn id="66" fill="hold">
                      <p:stCondLst>
                        <p:cond delay="0"/>
                      </p:stCondLst>
                      <p:childTnLst>
                        <p:par>
                          <p:cTn id="67" fill="hold">
                            <p:stCondLst>
                              <p:cond delay="0"/>
                            </p:stCondLst>
                            <p:childTnLst>
                              <p:par>
                                <p:cTn id="68" presetID="1" presetClass="entr" presetSubtype="0" fill="hold" grpId="0" nodeType="clickEffect">
                                  <p:stCondLst>
                                    <p:cond delay="0"/>
                                  </p:stCondLst>
                                  <p:childTnLst>
                                    <p:set>
                                      <p:cBhvr>
                                        <p:cTn id="69" dur="1" fill="hold">
                                          <p:stCondLst>
                                            <p:cond delay="0"/>
                                          </p:stCondLst>
                                        </p:cTn>
                                        <p:tgtEl>
                                          <p:spTgt spid="404576"/>
                                        </p:tgtEl>
                                        <p:attrNameLst>
                                          <p:attrName>style.visibility</p:attrName>
                                        </p:attrNameLst>
                                      </p:cBhvr>
                                      <p:to>
                                        <p:strVal val="visible"/>
                                      </p:to>
                                    </p:set>
                                  </p:childTnLst>
                                </p:cTn>
                              </p:par>
                            </p:childTnLst>
                          </p:cTn>
                        </p:par>
                      </p:childTnLst>
                    </p:cTn>
                  </p:par>
                  <p:par>
                    <p:cTn id="70" fill="hold">
                      <p:stCondLst>
                        <p:cond delay="indefinite"/>
                      </p:stCondLst>
                      <p:childTnLst>
                        <p:par>
                          <p:cTn id="71" fill="hold">
                            <p:stCondLst>
                              <p:cond delay="0"/>
                            </p:stCondLst>
                            <p:childTnLst>
                              <p:par>
                                <p:cTn id="72" presetID="1" presetClass="exit" presetSubtype="0" fill="hold" grpId="1" nodeType="clickEffect">
                                  <p:stCondLst>
                                    <p:cond delay="0"/>
                                  </p:stCondLst>
                                  <p:childTnLst>
                                    <p:set>
                                      <p:cBhvr>
                                        <p:cTn id="73" dur="1" fill="hold">
                                          <p:stCondLst>
                                            <p:cond delay="0"/>
                                          </p:stCondLst>
                                        </p:cTn>
                                        <p:tgtEl>
                                          <p:spTgt spid="404576"/>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74" restart="whenNotActive" fill="hold" evtFilter="cancelBubble" nodeType="interactiveSeq">
                <p:stCondLst>
                  <p:cond evt="onClick" delay="0">
                    <p:tgtEl>
                      <p:spTgt spid="19"/>
                    </p:tgtEl>
                  </p:cond>
                </p:stCondLst>
                <p:endSync evt="end" delay="0">
                  <p:rtn val="all"/>
                </p:endSync>
                <p:childTnLst>
                  <p:par>
                    <p:cTn id="75" fill="hold">
                      <p:stCondLst>
                        <p:cond delay="0"/>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404589"/>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xit" presetSubtype="0" fill="hold" grpId="1" nodeType="clickEffect">
                                  <p:stCondLst>
                                    <p:cond delay="0"/>
                                  </p:stCondLst>
                                  <p:childTnLst>
                                    <p:set>
                                      <p:cBhvr>
                                        <p:cTn id="82" dur="1" fill="hold">
                                          <p:stCondLst>
                                            <p:cond delay="0"/>
                                          </p:stCondLst>
                                        </p:cTn>
                                        <p:tgtEl>
                                          <p:spTgt spid="40458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83" restart="whenNotActive" fill="hold" evtFilter="cancelBubble" nodeType="interactiveSeq">
                <p:stCondLst>
                  <p:cond evt="onClick" delay="0">
                    <p:tgtEl>
                      <p:spTgt spid="15"/>
                    </p:tgtEl>
                  </p:cond>
                </p:stCondLst>
                <p:endSync evt="end" delay="0">
                  <p:rtn val="all"/>
                </p:endSync>
                <p:childTnLst>
                  <p:par>
                    <p:cTn id="84" fill="hold">
                      <p:stCondLst>
                        <p:cond delay="0"/>
                      </p:stCondLst>
                      <p:childTnLst>
                        <p:par>
                          <p:cTn id="85" fill="hold">
                            <p:stCondLst>
                              <p:cond delay="0"/>
                            </p:stCondLst>
                            <p:childTnLst>
                              <p:par>
                                <p:cTn id="86" presetID="1" presetClass="entr" presetSubtype="0" fill="hold" grpId="0" nodeType="clickEffect">
                                  <p:stCondLst>
                                    <p:cond delay="0"/>
                                  </p:stCondLst>
                                  <p:childTnLst>
                                    <p:set>
                                      <p:cBhvr>
                                        <p:cTn id="87" dur="1" fill="hold">
                                          <p:stCondLst>
                                            <p:cond delay="0"/>
                                          </p:stCondLst>
                                        </p:cTn>
                                        <p:tgtEl>
                                          <p:spTgt spid="404577"/>
                                        </p:tgtEl>
                                        <p:attrNameLst>
                                          <p:attrName>style.visibility</p:attrName>
                                        </p:attrNameLst>
                                      </p:cBhvr>
                                      <p:to>
                                        <p:strVal val="visible"/>
                                      </p:to>
                                    </p:set>
                                  </p:childTnLst>
                                </p:cTn>
                              </p:par>
                            </p:childTnLst>
                          </p:cTn>
                        </p:par>
                      </p:childTnLst>
                    </p:cTn>
                  </p:par>
                  <p:par>
                    <p:cTn id="88" fill="hold">
                      <p:stCondLst>
                        <p:cond delay="indefinite"/>
                      </p:stCondLst>
                      <p:childTnLst>
                        <p:par>
                          <p:cTn id="89" fill="hold">
                            <p:stCondLst>
                              <p:cond delay="0"/>
                            </p:stCondLst>
                            <p:childTnLst>
                              <p:par>
                                <p:cTn id="90" presetID="1" presetClass="exit" presetSubtype="0" fill="hold" grpId="1" nodeType="clickEffect">
                                  <p:stCondLst>
                                    <p:cond delay="0"/>
                                  </p:stCondLst>
                                  <p:childTnLst>
                                    <p:set>
                                      <p:cBhvr>
                                        <p:cTn id="91" dur="1" fill="hold">
                                          <p:stCondLst>
                                            <p:cond delay="0"/>
                                          </p:stCondLst>
                                        </p:cTn>
                                        <p:tgtEl>
                                          <p:spTgt spid="404577"/>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92" restart="whenNotActive" fill="hold" evtFilter="cancelBubble" nodeType="interactiveSeq">
                <p:stCondLst>
                  <p:cond evt="onClick" delay="0">
                    <p:tgtEl>
                      <p:spTgt spid="14"/>
                    </p:tgtEl>
                  </p:cond>
                </p:stCondLst>
                <p:endSync evt="end" delay="0">
                  <p:rtn val="all"/>
                </p:endSync>
                <p:childTnLst>
                  <p:par>
                    <p:cTn id="93" fill="hold">
                      <p:stCondLst>
                        <p:cond delay="0"/>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404578"/>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1" presetClass="exit" presetSubtype="0" fill="hold" grpId="1" nodeType="clickEffect">
                                  <p:stCondLst>
                                    <p:cond delay="0"/>
                                  </p:stCondLst>
                                  <p:childTnLst>
                                    <p:set>
                                      <p:cBhvr>
                                        <p:cTn id="100" dur="1" fill="hold">
                                          <p:stCondLst>
                                            <p:cond delay="0"/>
                                          </p:stCondLst>
                                        </p:cTn>
                                        <p:tgtEl>
                                          <p:spTgt spid="404578"/>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101" restart="whenNotActive" fill="hold" evtFilter="cancelBubble" nodeType="interactiveSeq">
                <p:stCondLst>
                  <p:cond evt="onClick" delay="0">
                    <p:tgtEl>
                      <p:spTgt spid="13"/>
                    </p:tgtEl>
                  </p:cond>
                </p:stCondLst>
                <p:endSync evt="end" delay="0">
                  <p:rtn val="all"/>
                </p:endSync>
                <p:childTnLst>
                  <p:par>
                    <p:cTn id="102" fill="hold">
                      <p:stCondLst>
                        <p:cond delay="0"/>
                      </p:stCondLst>
                      <p:childTnLst>
                        <p:par>
                          <p:cTn id="103" fill="hold">
                            <p:stCondLst>
                              <p:cond delay="0"/>
                            </p:stCondLst>
                            <p:childTnLst>
                              <p:par>
                                <p:cTn id="104" presetID="1" presetClass="entr" presetSubtype="0" fill="hold" grpId="0" nodeType="clickEffect">
                                  <p:stCondLst>
                                    <p:cond delay="0"/>
                                  </p:stCondLst>
                                  <p:childTnLst>
                                    <p:set>
                                      <p:cBhvr>
                                        <p:cTn id="105" dur="1" fill="hold">
                                          <p:stCondLst>
                                            <p:cond delay="0"/>
                                          </p:stCondLst>
                                        </p:cTn>
                                        <p:tgtEl>
                                          <p:spTgt spid="404579"/>
                                        </p:tgtEl>
                                        <p:attrNameLst>
                                          <p:attrName>style.visibility</p:attrName>
                                        </p:attrNameLst>
                                      </p:cBhvr>
                                      <p:to>
                                        <p:strVal val="visible"/>
                                      </p:to>
                                    </p:set>
                                  </p:childTnLst>
                                </p:cTn>
                              </p:par>
                            </p:childTnLst>
                          </p:cTn>
                        </p:par>
                      </p:childTnLst>
                    </p:cTn>
                  </p:par>
                  <p:par>
                    <p:cTn id="106" fill="hold">
                      <p:stCondLst>
                        <p:cond delay="indefinite"/>
                      </p:stCondLst>
                      <p:childTnLst>
                        <p:par>
                          <p:cTn id="107" fill="hold">
                            <p:stCondLst>
                              <p:cond delay="0"/>
                            </p:stCondLst>
                            <p:childTnLst>
                              <p:par>
                                <p:cTn id="108" presetID="1" presetClass="exit" presetSubtype="0" fill="hold" grpId="1" nodeType="clickEffect">
                                  <p:stCondLst>
                                    <p:cond delay="0"/>
                                  </p:stCondLst>
                                  <p:childTnLst>
                                    <p:set>
                                      <p:cBhvr>
                                        <p:cTn id="109" dur="1" fill="hold">
                                          <p:stCondLst>
                                            <p:cond delay="0"/>
                                          </p:stCondLst>
                                        </p:cTn>
                                        <p:tgtEl>
                                          <p:spTgt spid="404579"/>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110" restart="whenNotActive" fill="hold" evtFilter="cancelBubble" nodeType="interactiveSeq">
                <p:stCondLst>
                  <p:cond evt="onClick" delay="0">
                    <p:tgtEl>
                      <p:spTgt spid="12"/>
                    </p:tgtEl>
                  </p:cond>
                </p:stCondLst>
                <p:endSync evt="end" delay="0">
                  <p:rtn val="all"/>
                </p:endSync>
                <p:childTnLst>
                  <p:par>
                    <p:cTn id="111" fill="hold">
                      <p:stCondLst>
                        <p:cond delay="0"/>
                      </p:stCondLst>
                      <p:childTnLst>
                        <p:par>
                          <p:cTn id="112" fill="hold">
                            <p:stCondLst>
                              <p:cond delay="0"/>
                            </p:stCondLst>
                            <p:childTnLst>
                              <p:par>
                                <p:cTn id="113" presetID="1" presetClass="entr" presetSubtype="0" fill="hold" grpId="0" nodeType="clickEffect">
                                  <p:stCondLst>
                                    <p:cond delay="0"/>
                                  </p:stCondLst>
                                  <p:childTnLst>
                                    <p:set>
                                      <p:cBhvr>
                                        <p:cTn id="114" dur="1" fill="hold">
                                          <p:stCondLst>
                                            <p:cond delay="0"/>
                                          </p:stCondLst>
                                        </p:cTn>
                                        <p:tgtEl>
                                          <p:spTgt spid="404580"/>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presetID="1" presetClass="exit" presetSubtype="0" fill="hold" grpId="1" nodeType="clickEffect">
                                  <p:stCondLst>
                                    <p:cond delay="0"/>
                                  </p:stCondLst>
                                  <p:childTnLst>
                                    <p:set>
                                      <p:cBhvr>
                                        <p:cTn id="118" dur="1" fill="hold">
                                          <p:stCondLst>
                                            <p:cond delay="0"/>
                                          </p:stCondLst>
                                        </p:cTn>
                                        <p:tgtEl>
                                          <p:spTgt spid="404580"/>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19" restart="whenNotActive" fill="hold" evtFilter="cancelBubble" nodeType="interactiveSeq">
                <p:stCondLst>
                  <p:cond evt="onClick" delay="0">
                    <p:tgtEl>
                      <p:spTgt spid="9"/>
                    </p:tgtEl>
                  </p:cond>
                </p:stCondLst>
                <p:endSync evt="end" delay="0">
                  <p:rtn val="all"/>
                </p:endSync>
                <p:childTnLst>
                  <p:par>
                    <p:cTn id="120" fill="hold">
                      <p:stCondLst>
                        <p:cond delay="0"/>
                      </p:stCondLst>
                      <p:childTnLst>
                        <p:par>
                          <p:cTn id="121" fill="hold">
                            <p:stCondLst>
                              <p:cond delay="0"/>
                            </p:stCondLst>
                            <p:childTnLst>
                              <p:par>
                                <p:cTn id="122" presetID="1" presetClass="entr" presetSubtype="0" fill="hold" grpId="0" nodeType="clickEffect">
                                  <p:stCondLst>
                                    <p:cond delay="0"/>
                                  </p:stCondLst>
                                  <p:childTnLst>
                                    <p:set>
                                      <p:cBhvr>
                                        <p:cTn id="123" dur="1" fill="hold">
                                          <p:stCondLst>
                                            <p:cond delay="0"/>
                                          </p:stCondLst>
                                        </p:cTn>
                                        <p:tgtEl>
                                          <p:spTgt spid="404581"/>
                                        </p:tgtEl>
                                        <p:attrNameLst>
                                          <p:attrName>style.visibility</p:attrName>
                                        </p:attrNameLst>
                                      </p:cBhvr>
                                      <p:to>
                                        <p:strVal val="visible"/>
                                      </p:to>
                                    </p:set>
                                  </p:childTnLst>
                                </p:cTn>
                              </p:par>
                            </p:childTnLst>
                          </p:cTn>
                        </p:par>
                      </p:childTnLst>
                    </p:cTn>
                  </p:par>
                  <p:par>
                    <p:cTn id="124" fill="hold">
                      <p:stCondLst>
                        <p:cond delay="indefinite"/>
                      </p:stCondLst>
                      <p:childTnLst>
                        <p:par>
                          <p:cTn id="125" fill="hold">
                            <p:stCondLst>
                              <p:cond delay="0"/>
                            </p:stCondLst>
                            <p:childTnLst>
                              <p:par>
                                <p:cTn id="126" presetID="1" presetClass="exit" presetSubtype="0" fill="hold" grpId="1" nodeType="clickEffect">
                                  <p:stCondLst>
                                    <p:cond delay="0"/>
                                  </p:stCondLst>
                                  <p:childTnLst>
                                    <p:set>
                                      <p:cBhvr>
                                        <p:cTn id="127" dur="1" fill="hold">
                                          <p:stCondLst>
                                            <p:cond delay="0"/>
                                          </p:stCondLst>
                                        </p:cTn>
                                        <p:tgtEl>
                                          <p:spTgt spid="40458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28" restart="whenNotActive" fill="hold" evtFilter="cancelBubble" nodeType="interactiveSeq">
                <p:stCondLst>
                  <p:cond evt="onClick" delay="0">
                    <p:tgtEl>
                      <p:spTgt spid="10"/>
                    </p:tgtEl>
                  </p:cond>
                </p:stCondLst>
                <p:endSync evt="end" delay="0">
                  <p:rtn val="all"/>
                </p:endSync>
                <p:childTnLst>
                  <p:par>
                    <p:cTn id="129" fill="hold">
                      <p:stCondLst>
                        <p:cond delay="0"/>
                      </p:stCondLst>
                      <p:childTnLst>
                        <p:par>
                          <p:cTn id="130" fill="hold">
                            <p:stCondLst>
                              <p:cond delay="0"/>
                            </p:stCondLst>
                            <p:childTnLst>
                              <p:par>
                                <p:cTn id="131" presetID="1" presetClass="entr" presetSubtype="0" fill="hold" grpId="0" nodeType="clickEffect">
                                  <p:stCondLst>
                                    <p:cond delay="0"/>
                                  </p:stCondLst>
                                  <p:childTnLst>
                                    <p:set>
                                      <p:cBhvr>
                                        <p:cTn id="132" dur="1" fill="hold">
                                          <p:stCondLst>
                                            <p:cond delay="0"/>
                                          </p:stCondLst>
                                        </p:cTn>
                                        <p:tgtEl>
                                          <p:spTgt spid="404582"/>
                                        </p:tgtEl>
                                        <p:attrNameLst>
                                          <p:attrName>style.visibility</p:attrName>
                                        </p:attrNameLst>
                                      </p:cBhvr>
                                      <p:to>
                                        <p:strVal val="visible"/>
                                      </p:to>
                                    </p:set>
                                  </p:childTnLst>
                                </p:cTn>
                              </p:par>
                            </p:childTnLst>
                          </p:cTn>
                        </p:par>
                      </p:childTnLst>
                    </p:cTn>
                  </p:par>
                  <p:par>
                    <p:cTn id="133" fill="hold">
                      <p:stCondLst>
                        <p:cond delay="indefinite"/>
                      </p:stCondLst>
                      <p:childTnLst>
                        <p:par>
                          <p:cTn id="134" fill="hold">
                            <p:stCondLst>
                              <p:cond delay="0"/>
                            </p:stCondLst>
                            <p:childTnLst>
                              <p:par>
                                <p:cTn id="135" presetID="1" presetClass="exit" presetSubtype="0" fill="hold" grpId="1" nodeType="clickEffect">
                                  <p:stCondLst>
                                    <p:cond delay="0"/>
                                  </p:stCondLst>
                                  <p:childTnLst>
                                    <p:set>
                                      <p:cBhvr>
                                        <p:cTn id="136" dur="1" fill="hold">
                                          <p:stCondLst>
                                            <p:cond delay="0"/>
                                          </p:stCondLst>
                                        </p:cTn>
                                        <p:tgtEl>
                                          <p:spTgt spid="404582"/>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37" restart="whenNotActive" fill="hold" evtFilter="cancelBubble" nodeType="interactiveSeq">
                <p:stCondLst>
                  <p:cond evt="onClick" delay="0">
                    <p:tgtEl>
                      <p:spTgt spid="11"/>
                    </p:tgtEl>
                  </p:cond>
                </p:stCondLst>
                <p:endSync evt="end" delay="0">
                  <p:rtn val="all"/>
                </p:endSync>
                <p:childTnLst>
                  <p:par>
                    <p:cTn id="138" fill="hold">
                      <p:stCondLst>
                        <p:cond delay="0"/>
                      </p:stCondLst>
                      <p:childTnLst>
                        <p:par>
                          <p:cTn id="139" fill="hold">
                            <p:stCondLst>
                              <p:cond delay="0"/>
                            </p:stCondLst>
                            <p:childTnLst>
                              <p:par>
                                <p:cTn id="140" presetID="1" presetClass="entr" presetSubtype="0" fill="hold" grpId="0" nodeType="clickEffect">
                                  <p:stCondLst>
                                    <p:cond delay="0"/>
                                  </p:stCondLst>
                                  <p:childTnLst>
                                    <p:set>
                                      <p:cBhvr>
                                        <p:cTn id="141" dur="1" fill="hold">
                                          <p:stCondLst>
                                            <p:cond delay="0"/>
                                          </p:stCondLst>
                                        </p:cTn>
                                        <p:tgtEl>
                                          <p:spTgt spid="404583"/>
                                        </p:tgtEl>
                                        <p:attrNameLst>
                                          <p:attrName>style.visibility</p:attrName>
                                        </p:attrNameLst>
                                      </p:cBhvr>
                                      <p:to>
                                        <p:strVal val="visible"/>
                                      </p:to>
                                    </p:set>
                                  </p:childTnLst>
                                </p:cTn>
                              </p:par>
                            </p:childTnLst>
                          </p:cTn>
                        </p:par>
                      </p:childTnLst>
                    </p:cTn>
                  </p:par>
                  <p:par>
                    <p:cTn id="142" fill="hold">
                      <p:stCondLst>
                        <p:cond delay="indefinite"/>
                      </p:stCondLst>
                      <p:childTnLst>
                        <p:par>
                          <p:cTn id="143" fill="hold">
                            <p:stCondLst>
                              <p:cond delay="0"/>
                            </p:stCondLst>
                            <p:childTnLst>
                              <p:par>
                                <p:cTn id="144" presetID="1" presetClass="exit" presetSubtype="0" fill="hold" grpId="1" nodeType="clickEffect">
                                  <p:stCondLst>
                                    <p:cond delay="0"/>
                                  </p:stCondLst>
                                  <p:childTnLst>
                                    <p:set>
                                      <p:cBhvr>
                                        <p:cTn id="145" dur="1" fill="hold">
                                          <p:stCondLst>
                                            <p:cond delay="0"/>
                                          </p:stCondLst>
                                        </p:cTn>
                                        <p:tgtEl>
                                          <p:spTgt spid="404583"/>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146" restart="whenNotActive" fill="hold" evtFilter="cancelBubble" nodeType="interactiveSeq">
                <p:stCondLst>
                  <p:cond evt="onClick" delay="0">
                    <p:tgtEl>
                      <p:spTgt spid="5"/>
                    </p:tgtEl>
                  </p:cond>
                </p:stCondLst>
                <p:endSync evt="end" delay="0">
                  <p:rtn val="all"/>
                </p:endSync>
                <p:childTnLst>
                  <p:par>
                    <p:cTn id="147" fill="hold">
                      <p:stCondLst>
                        <p:cond delay="0"/>
                      </p:stCondLst>
                      <p:childTnLst>
                        <p:par>
                          <p:cTn id="148" fill="hold">
                            <p:stCondLst>
                              <p:cond delay="0"/>
                            </p:stCondLst>
                            <p:childTnLst>
                              <p:par>
                                <p:cTn id="149" presetID="1" presetClass="entr" presetSubtype="0" fill="hold" grpId="0" nodeType="clickEffect">
                                  <p:stCondLst>
                                    <p:cond delay="0"/>
                                  </p:stCondLst>
                                  <p:childTnLst>
                                    <p:set>
                                      <p:cBhvr>
                                        <p:cTn id="150" dur="1" fill="hold">
                                          <p:stCondLst>
                                            <p:cond delay="0"/>
                                          </p:stCondLst>
                                        </p:cTn>
                                        <p:tgtEl>
                                          <p:spTgt spid="404584"/>
                                        </p:tgtEl>
                                        <p:attrNameLst>
                                          <p:attrName>style.visibility</p:attrName>
                                        </p:attrNameLst>
                                      </p:cBhvr>
                                      <p:to>
                                        <p:strVal val="visible"/>
                                      </p:to>
                                    </p:set>
                                  </p:childTnLst>
                                </p:cTn>
                              </p:par>
                            </p:childTnLst>
                          </p:cTn>
                        </p:par>
                      </p:childTnLst>
                    </p:cTn>
                  </p:par>
                  <p:par>
                    <p:cTn id="151" fill="hold">
                      <p:stCondLst>
                        <p:cond delay="indefinite"/>
                      </p:stCondLst>
                      <p:childTnLst>
                        <p:par>
                          <p:cTn id="152" fill="hold">
                            <p:stCondLst>
                              <p:cond delay="0"/>
                            </p:stCondLst>
                            <p:childTnLst>
                              <p:par>
                                <p:cTn id="153" presetID="1" presetClass="exit" presetSubtype="0" fill="hold" grpId="1" nodeType="clickEffect">
                                  <p:stCondLst>
                                    <p:cond delay="0"/>
                                  </p:stCondLst>
                                  <p:childTnLst>
                                    <p:set>
                                      <p:cBhvr>
                                        <p:cTn id="154" dur="1" fill="hold">
                                          <p:stCondLst>
                                            <p:cond delay="0"/>
                                          </p:stCondLst>
                                        </p:cTn>
                                        <p:tgtEl>
                                          <p:spTgt spid="404584"/>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155" restart="whenNotActive" fill="hold" evtFilter="cancelBubble" nodeType="interactiveSeq">
                <p:stCondLst>
                  <p:cond evt="onClick" delay="0">
                    <p:tgtEl>
                      <p:spTgt spid="6"/>
                    </p:tgtEl>
                  </p:cond>
                </p:stCondLst>
                <p:endSync evt="end" delay="0">
                  <p:rtn val="all"/>
                </p:endSync>
                <p:childTnLst>
                  <p:par>
                    <p:cTn id="156" fill="hold">
                      <p:stCondLst>
                        <p:cond delay="0"/>
                      </p:stCondLst>
                      <p:childTnLst>
                        <p:par>
                          <p:cTn id="157" fill="hold">
                            <p:stCondLst>
                              <p:cond delay="0"/>
                            </p:stCondLst>
                            <p:childTnLst>
                              <p:par>
                                <p:cTn id="158" presetID="1" presetClass="entr" presetSubtype="0" fill="hold" grpId="0" nodeType="clickEffect">
                                  <p:stCondLst>
                                    <p:cond delay="0"/>
                                  </p:stCondLst>
                                  <p:childTnLst>
                                    <p:set>
                                      <p:cBhvr>
                                        <p:cTn id="159" dur="1" fill="hold">
                                          <p:stCondLst>
                                            <p:cond delay="0"/>
                                          </p:stCondLst>
                                        </p:cTn>
                                        <p:tgtEl>
                                          <p:spTgt spid="404585"/>
                                        </p:tgtEl>
                                        <p:attrNameLst>
                                          <p:attrName>style.visibility</p:attrName>
                                        </p:attrNameLst>
                                      </p:cBhvr>
                                      <p:to>
                                        <p:strVal val="visible"/>
                                      </p:to>
                                    </p:set>
                                  </p:childTnLst>
                                </p:cTn>
                              </p:par>
                            </p:childTnLst>
                          </p:cTn>
                        </p:par>
                      </p:childTnLst>
                    </p:cTn>
                  </p:par>
                  <p:par>
                    <p:cTn id="160" fill="hold">
                      <p:stCondLst>
                        <p:cond delay="indefinite"/>
                      </p:stCondLst>
                      <p:childTnLst>
                        <p:par>
                          <p:cTn id="161" fill="hold">
                            <p:stCondLst>
                              <p:cond delay="0"/>
                            </p:stCondLst>
                            <p:childTnLst>
                              <p:par>
                                <p:cTn id="162" presetID="1" presetClass="exit" presetSubtype="0" fill="hold" grpId="1" nodeType="clickEffect">
                                  <p:stCondLst>
                                    <p:cond delay="0"/>
                                  </p:stCondLst>
                                  <p:childTnLst>
                                    <p:set>
                                      <p:cBhvr>
                                        <p:cTn id="163" dur="1" fill="hold">
                                          <p:stCondLst>
                                            <p:cond delay="0"/>
                                          </p:stCondLst>
                                        </p:cTn>
                                        <p:tgtEl>
                                          <p:spTgt spid="404585"/>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164" restart="whenNotActive" fill="hold" evtFilter="cancelBubble" nodeType="interactiveSeq">
                <p:stCondLst>
                  <p:cond evt="onClick" delay="0">
                    <p:tgtEl>
                      <p:spTgt spid="7"/>
                    </p:tgtEl>
                  </p:cond>
                </p:stCondLst>
                <p:endSync evt="end" delay="0">
                  <p:rtn val="all"/>
                </p:endSync>
                <p:childTnLst>
                  <p:par>
                    <p:cTn id="165" fill="hold">
                      <p:stCondLst>
                        <p:cond delay="0"/>
                      </p:stCondLst>
                      <p:childTnLst>
                        <p:par>
                          <p:cTn id="166" fill="hold">
                            <p:stCondLst>
                              <p:cond delay="0"/>
                            </p:stCondLst>
                            <p:childTnLst>
                              <p:par>
                                <p:cTn id="167" presetID="1" presetClass="entr" presetSubtype="0" fill="hold" grpId="0" nodeType="clickEffect">
                                  <p:stCondLst>
                                    <p:cond delay="0"/>
                                  </p:stCondLst>
                                  <p:childTnLst>
                                    <p:set>
                                      <p:cBhvr>
                                        <p:cTn id="168" dur="1" fill="hold">
                                          <p:stCondLst>
                                            <p:cond delay="0"/>
                                          </p:stCondLst>
                                        </p:cTn>
                                        <p:tgtEl>
                                          <p:spTgt spid="404586"/>
                                        </p:tgtEl>
                                        <p:attrNameLst>
                                          <p:attrName>style.visibility</p:attrName>
                                        </p:attrNameLst>
                                      </p:cBhvr>
                                      <p:to>
                                        <p:strVal val="visible"/>
                                      </p:to>
                                    </p:set>
                                  </p:childTnLst>
                                </p:cTn>
                              </p:par>
                            </p:childTnLst>
                          </p:cTn>
                        </p:par>
                      </p:childTnLst>
                    </p:cTn>
                  </p:par>
                  <p:par>
                    <p:cTn id="169" fill="hold">
                      <p:stCondLst>
                        <p:cond delay="indefinite"/>
                      </p:stCondLst>
                      <p:childTnLst>
                        <p:par>
                          <p:cTn id="170" fill="hold">
                            <p:stCondLst>
                              <p:cond delay="0"/>
                            </p:stCondLst>
                            <p:childTnLst>
                              <p:par>
                                <p:cTn id="171" presetID="1" presetClass="exit" presetSubtype="0" fill="hold" grpId="1" nodeType="clickEffect">
                                  <p:stCondLst>
                                    <p:cond delay="0"/>
                                  </p:stCondLst>
                                  <p:childTnLst>
                                    <p:set>
                                      <p:cBhvr>
                                        <p:cTn id="172" dur="1" fill="hold">
                                          <p:stCondLst>
                                            <p:cond delay="0"/>
                                          </p:stCondLst>
                                        </p:cTn>
                                        <p:tgtEl>
                                          <p:spTgt spid="404586"/>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73" restart="whenNotActive" fill="hold" evtFilter="cancelBubble" nodeType="interactiveSeq">
                <p:stCondLst>
                  <p:cond evt="onClick" delay="0">
                    <p:tgtEl>
                      <p:spTgt spid="8"/>
                    </p:tgtEl>
                  </p:cond>
                </p:stCondLst>
                <p:endSync evt="end" delay="0">
                  <p:rtn val="all"/>
                </p:endSync>
                <p:childTnLst>
                  <p:par>
                    <p:cTn id="174" fill="hold">
                      <p:stCondLst>
                        <p:cond delay="0"/>
                      </p:stCondLst>
                      <p:childTnLst>
                        <p:par>
                          <p:cTn id="175" fill="hold">
                            <p:stCondLst>
                              <p:cond delay="0"/>
                            </p:stCondLst>
                            <p:childTnLst>
                              <p:par>
                                <p:cTn id="176" presetID="1" presetClass="entr" presetSubtype="0" fill="hold" grpId="0" nodeType="clickEffect">
                                  <p:stCondLst>
                                    <p:cond delay="0"/>
                                  </p:stCondLst>
                                  <p:childTnLst>
                                    <p:set>
                                      <p:cBhvr>
                                        <p:cTn id="177" dur="1" fill="hold">
                                          <p:stCondLst>
                                            <p:cond delay="0"/>
                                          </p:stCondLst>
                                        </p:cTn>
                                        <p:tgtEl>
                                          <p:spTgt spid="404587"/>
                                        </p:tgtEl>
                                        <p:attrNameLst>
                                          <p:attrName>style.visibility</p:attrName>
                                        </p:attrNameLst>
                                      </p:cBhvr>
                                      <p:to>
                                        <p:strVal val="visible"/>
                                      </p:to>
                                    </p:set>
                                  </p:childTnLst>
                                </p:cTn>
                              </p:par>
                            </p:childTnLst>
                          </p:cTn>
                        </p:par>
                      </p:childTnLst>
                    </p:cTn>
                  </p:par>
                  <p:par>
                    <p:cTn id="178" fill="hold">
                      <p:stCondLst>
                        <p:cond delay="indefinite"/>
                      </p:stCondLst>
                      <p:childTnLst>
                        <p:par>
                          <p:cTn id="179" fill="hold">
                            <p:stCondLst>
                              <p:cond delay="0"/>
                            </p:stCondLst>
                            <p:childTnLst>
                              <p:par>
                                <p:cTn id="180" presetID="1" presetClass="exit" presetSubtype="0" fill="hold" grpId="1" nodeType="clickEffect">
                                  <p:stCondLst>
                                    <p:cond delay="0"/>
                                  </p:stCondLst>
                                  <p:childTnLst>
                                    <p:set>
                                      <p:cBhvr>
                                        <p:cTn id="181" dur="1" fill="hold">
                                          <p:stCondLst>
                                            <p:cond delay="0"/>
                                          </p:stCondLst>
                                        </p:cTn>
                                        <p:tgtEl>
                                          <p:spTgt spid="404587"/>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82" restart="whenNotActive" fill="hold" evtFilter="cancelBubble" nodeType="interactiveSeq">
                <p:stCondLst>
                  <p:cond evt="onClick" delay="0">
                    <p:tgtEl>
                      <p:spTgt spid="23"/>
                    </p:tgtEl>
                  </p:cond>
                </p:stCondLst>
                <p:endSync evt="end" delay="0">
                  <p:rtn val="all"/>
                </p:endSync>
                <p:childTnLst>
                  <p:par>
                    <p:cTn id="183" fill="hold">
                      <p:stCondLst>
                        <p:cond delay="0"/>
                      </p:stCondLst>
                      <p:childTnLst>
                        <p:par>
                          <p:cTn id="184" fill="hold">
                            <p:stCondLst>
                              <p:cond delay="0"/>
                            </p:stCondLst>
                            <p:childTnLst>
                              <p:par>
                                <p:cTn id="185" presetID="1" presetClass="entr" presetSubtype="0" fill="hold" grpId="0" nodeType="clickEffect">
                                  <p:stCondLst>
                                    <p:cond delay="0"/>
                                  </p:stCondLst>
                                  <p:childTnLst>
                                    <p:set>
                                      <p:cBhvr>
                                        <p:cTn id="186" dur="1" fill="hold">
                                          <p:stCondLst>
                                            <p:cond delay="0"/>
                                          </p:stCondLst>
                                        </p:cTn>
                                        <p:tgtEl>
                                          <p:spTgt spid="404590"/>
                                        </p:tgtEl>
                                        <p:attrNameLst>
                                          <p:attrName>style.visibility</p:attrName>
                                        </p:attrNameLst>
                                      </p:cBhvr>
                                      <p:to>
                                        <p:strVal val="visible"/>
                                      </p:to>
                                    </p:set>
                                  </p:childTnLst>
                                </p:cTn>
                              </p:par>
                            </p:childTnLst>
                          </p:cTn>
                        </p:par>
                      </p:childTnLst>
                    </p:cTn>
                  </p:par>
                  <p:par>
                    <p:cTn id="187" fill="hold">
                      <p:stCondLst>
                        <p:cond delay="indefinite"/>
                      </p:stCondLst>
                      <p:childTnLst>
                        <p:par>
                          <p:cTn id="188" fill="hold">
                            <p:stCondLst>
                              <p:cond delay="0"/>
                            </p:stCondLst>
                            <p:childTnLst>
                              <p:par>
                                <p:cTn id="189" presetID="1" presetClass="exit" presetSubtype="0" fill="hold" grpId="1" nodeType="clickEffect">
                                  <p:stCondLst>
                                    <p:cond delay="0"/>
                                  </p:stCondLst>
                                  <p:childTnLst>
                                    <p:set>
                                      <p:cBhvr>
                                        <p:cTn id="190" dur="1" fill="hold">
                                          <p:stCondLst>
                                            <p:cond delay="0"/>
                                          </p:stCondLst>
                                        </p:cTn>
                                        <p:tgtEl>
                                          <p:spTgt spid="404590"/>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404570" grpId="0" animBg="1"/>
      <p:bldP spid="404570" grpId="1" animBg="1"/>
      <p:bldP spid="404571" grpId="0" animBg="1"/>
      <p:bldP spid="404571" grpId="1" animBg="1"/>
      <p:bldP spid="404572" grpId="0" animBg="1"/>
      <p:bldP spid="404572" grpId="1" animBg="1"/>
      <p:bldP spid="404573" grpId="0" animBg="1"/>
      <p:bldP spid="404573" grpId="1" animBg="1"/>
      <p:bldP spid="404574" grpId="0" animBg="1"/>
      <p:bldP spid="404574" grpId="1" animBg="1"/>
      <p:bldP spid="404575" grpId="0" animBg="1"/>
      <p:bldP spid="404575" grpId="1" animBg="1"/>
      <p:bldP spid="404576" grpId="0" animBg="1"/>
      <p:bldP spid="404576" grpId="1" animBg="1"/>
      <p:bldP spid="404577" grpId="0" animBg="1"/>
      <p:bldP spid="404577" grpId="1" animBg="1"/>
      <p:bldP spid="404578" grpId="0" animBg="1"/>
      <p:bldP spid="404578" grpId="1" animBg="1"/>
      <p:bldP spid="404579" grpId="0" animBg="1"/>
      <p:bldP spid="404579" grpId="1" animBg="1"/>
      <p:bldP spid="404580" grpId="0" animBg="1"/>
      <p:bldP spid="404580" grpId="1" animBg="1"/>
      <p:bldP spid="404581" grpId="0" animBg="1"/>
      <p:bldP spid="404581" grpId="1" animBg="1"/>
      <p:bldP spid="404582" grpId="0" animBg="1"/>
      <p:bldP spid="404582" grpId="1" animBg="1"/>
      <p:bldP spid="404583" grpId="0" animBg="1"/>
      <p:bldP spid="404583" grpId="1" animBg="1"/>
      <p:bldP spid="404584" grpId="0" animBg="1"/>
      <p:bldP spid="404584" grpId="1" animBg="1"/>
      <p:bldP spid="404585" grpId="0" animBg="1"/>
      <p:bldP spid="404585" grpId="1" animBg="1"/>
      <p:bldP spid="404586" grpId="0" animBg="1"/>
      <p:bldP spid="404586" grpId="1" animBg="1"/>
      <p:bldP spid="404587" grpId="0" animBg="1"/>
      <p:bldP spid="404587" grpId="1" animBg="1"/>
      <p:bldP spid="404588" grpId="0" animBg="1"/>
      <p:bldP spid="404588" grpId="1" animBg="1"/>
      <p:bldP spid="404589" grpId="0" animBg="1"/>
      <p:bldP spid="404589" grpId="1" animBg="1"/>
      <p:bldP spid="404590" grpId="0" animBg="1"/>
      <p:bldP spid="404590"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9E3B811E-4A70-4AF0-B477-A260F3FDD0C6}" type="slidenum">
              <a:rPr lang="en-US"/>
              <a:pPr>
                <a:defRPr/>
              </a:pPr>
              <a:t>5</a:t>
            </a:fld>
            <a:endParaRPr lang="en-US"/>
          </a:p>
        </p:txBody>
      </p:sp>
      <p:sp>
        <p:nvSpPr>
          <p:cNvPr id="7171" name="Rectangle 2"/>
          <p:cNvSpPr>
            <a:spLocks noGrp="1" noChangeArrowheads="1"/>
          </p:cNvSpPr>
          <p:nvPr>
            <p:ph type="title"/>
          </p:nvPr>
        </p:nvSpPr>
        <p:spPr>
          <a:xfrm>
            <a:off x="552450" y="347663"/>
            <a:ext cx="7277100" cy="609600"/>
          </a:xfrm>
        </p:spPr>
        <p:txBody>
          <a:bodyPr/>
          <a:lstStyle/>
          <a:p>
            <a:pPr eaLnBrk="1" hangingPunct="1"/>
            <a:r>
              <a:rPr lang="en-US" smtClean="0"/>
              <a:t>It’s a Market Economy…</a:t>
            </a:r>
          </a:p>
        </p:txBody>
      </p:sp>
      <p:pic>
        <p:nvPicPr>
          <p:cNvPr id="7172" name="Picture 5" descr="mpacknews2"/>
          <p:cNvPicPr>
            <a:picLocks noChangeAspect="1" noChangeArrowheads="1"/>
          </p:cNvPicPr>
          <p:nvPr/>
        </p:nvPicPr>
        <p:blipFill>
          <a:blip r:embed="rId3"/>
          <a:srcRect/>
          <a:stretch>
            <a:fillRect/>
          </a:stretch>
        </p:blipFill>
        <p:spPr bwMode="auto">
          <a:xfrm>
            <a:off x="0" y="1179513"/>
            <a:ext cx="6351588" cy="5360987"/>
          </a:xfrm>
          <a:prstGeom prst="rect">
            <a:avLst/>
          </a:prstGeom>
          <a:noFill/>
          <a:ln w="9525">
            <a:noFill/>
            <a:miter lim="800000"/>
            <a:headEnd/>
            <a:tailEnd/>
          </a:ln>
        </p:spPr>
      </p:pic>
      <p:sp>
        <p:nvSpPr>
          <p:cNvPr id="7173" name="Text Box 6"/>
          <p:cNvSpPr txBox="1">
            <a:spLocks noChangeArrowheads="1"/>
          </p:cNvSpPr>
          <p:nvPr/>
        </p:nvSpPr>
        <p:spPr bwMode="auto">
          <a:xfrm>
            <a:off x="6473825" y="1587500"/>
            <a:ext cx="2482850" cy="3387725"/>
          </a:xfrm>
          <a:prstGeom prst="rect">
            <a:avLst/>
          </a:prstGeom>
          <a:noFill/>
          <a:ln w="9525">
            <a:noFill/>
            <a:miter lim="800000"/>
            <a:headEnd/>
            <a:tailEnd/>
          </a:ln>
        </p:spPr>
        <p:txBody>
          <a:bodyPr>
            <a:spAutoFit/>
          </a:bodyPr>
          <a:lstStyle/>
          <a:p>
            <a:pPr>
              <a:buClr>
                <a:schemeClr val="folHlink"/>
              </a:buClr>
              <a:buFontTx/>
              <a:buChar char="•"/>
            </a:pPr>
            <a:r>
              <a:rPr lang="en-US"/>
              <a:t> Professional crime requires professional tools</a:t>
            </a:r>
          </a:p>
          <a:p>
            <a:pPr>
              <a:buClr>
                <a:schemeClr val="folHlink"/>
              </a:buClr>
              <a:buFontTx/>
              <a:buChar char="•"/>
            </a:pPr>
            <a:endParaRPr lang="en-US"/>
          </a:p>
          <a:p>
            <a:pPr>
              <a:buClr>
                <a:schemeClr val="folHlink"/>
              </a:buClr>
              <a:buFontTx/>
              <a:buChar char="•"/>
            </a:pPr>
            <a:r>
              <a:rPr lang="en-US"/>
              <a:t> Increasingly commercialized</a:t>
            </a:r>
          </a:p>
          <a:p>
            <a:pPr>
              <a:buClr>
                <a:schemeClr val="folHlink"/>
              </a:buClr>
              <a:buFontTx/>
              <a:buChar char="•"/>
            </a:pPr>
            <a:endParaRPr lang="en-US"/>
          </a:p>
          <a:p>
            <a:pPr>
              <a:buClr>
                <a:schemeClr val="folHlink"/>
              </a:buClr>
              <a:buFontTx/>
              <a:buChar char="•"/>
            </a:pPr>
            <a:r>
              <a:rPr lang="en-US"/>
              <a:t> PFR, Development spec., QA, RTM</a:t>
            </a:r>
          </a:p>
          <a:p>
            <a:pPr>
              <a:buClr>
                <a:schemeClr val="folHlink"/>
              </a:buClr>
              <a:buFontTx/>
              <a:buChar char="•"/>
            </a:pPr>
            <a:endParaRPr lang="en-US"/>
          </a:p>
          <a:p>
            <a:pPr>
              <a:buClr>
                <a:schemeClr val="folHlink"/>
              </a:buClr>
              <a:buFontTx/>
              <a:buChar char="•"/>
            </a:pPr>
            <a:r>
              <a:rPr lang="en-US"/>
              <a:t> GTM - Pricing, distribution, support</a:t>
            </a:r>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83216D18-22A5-45D2-A487-3CC9B35F9BB0}" type="slidenum">
              <a:rPr lang="en-US"/>
              <a:pPr>
                <a:defRPr/>
              </a:pPr>
              <a:t>6</a:t>
            </a:fld>
            <a:endParaRPr lang="en-US"/>
          </a:p>
        </p:txBody>
      </p:sp>
      <p:sp>
        <p:nvSpPr>
          <p:cNvPr id="8195" name="Rectangle 2"/>
          <p:cNvSpPr>
            <a:spLocks noGrp="1" noChangeArrowheads="1"/>
          </p:cNvSpPr>
          <p:nvPr>
            <p:ph type="title"/>
          </p:nvPr>
        </p:nvSpPr>
        <p:spPr/>
        <p:txBody>
          <a:bodyPr/>
          <a:lstStyle/>
          <a:p>
            <a:pPr eaLnBrk="1" hangingPunct="1"/>
            <a:r>
              <a:rPr lang="en-US" smtClean="0"/>
              <a:t>…and business is booming!</a:t>
            </a:r>
          </a:p>
        </p:txBody>
      </p:sp>
      <p:sp>
        <p:nvSpPr>
          <p:cNvPr id="8196" name="Text Box 3"/>
          <p:cNvSpPr txBox="1">
            <a:spLocks noChangeArrowheads="1"/>
          </p:cNvSpPr>
          <p:nvPr/>
        </p:nvSpPr>
        <p:spPr bwMode="auto">
          <a:xfrm>
            <a:off x="225425" y="1374775"/>
            <a:ext cx="8432800" cy="1198563"/>
          </a:xfrm>
          <a:prstGeom prst="rect">
            <a:avLst/>
          </a:prstGeom>
          <a:noFill/>
          <a:ln w="9525">
            <a:noFill/>
            <a:miter lim="800000"/>
            <a:headEnd/>
            <a:tailEnd/>
          </a:ln>
        </p:spPr>
        <p:txBody>
          <a:bodyPr>
            <a:spAutoFit/>
          </a:bodyPr>
          <a:lstStyle/>
          <a:p>
            <a:pPr marL="228600" indent="-228600" eaLnBrk="1" hangingPunct="1">
              <a:spcBef>
                <a:spcPct val="35000"/>
              </a:spcBef>
              <a:buClr>
                <a:schemeClr val="folHlink"/>
              </a:buClr>
              <a:buSzPct val="80000"/>
              <a:buFont typeface="Wingdings" pitchFamily="-64" charset="2"/>
              <a:buChar char="§"/>
            </a:pPr>
            <a:r>
              <a:rPr lang="en-US" sz="1600">
                <a:latin typeface="Arial" charset="0"/>
              </a:rPr>
              <a:t>In the first half of 2007, 212,101 new malicious code threats were reported to Symantec. This is a 185% increase over the second half of 2006.</a:t>
            </a:r>
            <a:endParaRPr lang="en-US" sz="1400">
              <a:latin typeface="Arial" charset="0"/>
            </a:endParaRPr>
          </a:p>
          <a:p>
            <a:pPr marL="228600" indent="-228600" eaLnBrk="1" hangingPunct="1">
              <a:spcBef>
                <a:spcPct val="35000"/>
              </a:spcBef>
              <a:buSzPct val="80000"/>
              <a:buFontTx/>
              <a:buBlip>
                <a:blip r:embed="rId3"/>
              </a:buBlip>
            </a:pPr>
            <a:endParaRPr lang="en-US" sz="1400">
              <a:latin typeface="Arial" charset="0"/>
            </a:endParaRPr>
          </a:p>
          <a:p>
            <a:pPr marL="228600" indent="-228600" eaLnBrk="1" hangingPunct="1">
              <a:spcBef>
                <a:spcPct val="35000"/>
              </a:spcBef>
              <a:buSzPct val="80000"/>
              <a:buFontTx/>
              <a:buBlip>
                <a:blip r:embed="rId3"/>
              </a:buBlip>
            </a:pPr>
            <a:endParaRPr lang="en-US" sz="1600">
              <a:latin typeface="Arial" charset="0"/>
            </a:endParaRPr>
          </a:p>
        </p:txBody>
      </p:sp>
      <p:pic>
        <p:nvPicPr>
          <p:cNvPr id="8197" name="Picture 5" descr="Fig25"/>
          <p:cNvPicPr>
            <a:picLocks noChangeAspect="1" noChangeArrowheads="1"/>
          </p:cNvPicPr>
          <p:nvPr/>
        </p:nvPicPr>
        <p:blipFill>
          <a:blip r:embed="rId4"/>
          <a:srcRect/>
          <a:stretch>
            <a:fillRect/>
          </a:stretch>
        </p:blipFill>
        <p:spPr bwMode="auto">
          <a:xfrm>
            <a:off x="508000" y="2092325"/>
            <a:ext cx="7661275" cy="4443413"/>
          </a:xfrm>
          <a:prstGeom prst="rect">
            <a:avLst/>
          </a:prstGeom>
          <a:noFill/>
          <a:ln w="9525">
            <a:noFill/>
            <a:miter lim="800000"/>
            <a:headEnd/>
            <a:tailEnd/>
          </a:ln>
        </p:spPr>
      </p:pic>
    </p:spTree>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Slide Number Placeholder 3"/>
          <p:cNvSpPr>
            <a:spLocks noGrp="1"/>
          </p:cNvSpPr>
          <p:nvPr>
            <p:ph type="sldNum" sz="quarter" idx="10"/>
          </p:nvPr>
        </p:nvSpPr>
        <p:spPr/>
        <p:txBody>
          <a:bodyPr/>
          <a:lstStyle/>
          <a:p>
            <a:pPr>
              <a:defRPr/>
            </a:pPr>
            <a:fld id="{339E540B-D378-4B22-A508-7E14A7040DDB}" type="slidenum">
              <a:rPr lang="en-US"/>
              <a:pPr>
                <a:defRPr/>
              </a:pPr>
              <a:t>7</a:t>
            </a:fld>
            <a:endParaRPr lang="en-US"/>
          </a:p>
        </p:txBody>
      </p:sp>
      <p:sp>
        <p:nvSpPr>
          <p:cNvPr id="9219" name="Rectangle 2"/>
          <p:cNvSpPr>
            <a:spLocks noGrp="1" noChangeArrowheads="1"/>
          </p:cNvSpPr>
          <p:nvPr>
            <p:ph type="title"/>
          </p:nvPr>
        </p:nvSpPr>
        <p:spPr>
          <a:xfrm>
            <a:off x="552450" y="347663"/>
            <a:ext cx="7277100" cy="609600"/>
          </a:xfrm>
        </p:spPr>
        <p:txBody>
          <a:bodyPr/>
          <a:lstStyle/>
          <a:p>
            <a:pPr eaLnBrk="1" hangingPunct="1"/>
            <a:r>
              <a:rPr lang="en-US" smtClean="0"/>
              <a:t>Attacks in Stages</a:t>
            </a:r>
          </a:p>
        </p:txBody>
      </p:sp>
      <p:sp>
        <p:nvSpPr>
          <p:cNvPr id="9220" name="Rectangle 3"/>
          <p:cNvSpPr>
            <a:spLocks noGrp="1" noChangeArrowheads="1"/>
          </p:cNvSpPr>
          <p:nvPr>
            <p:ph type="body" idx="1"/>
          </p:nvPr>
        </p:nvSpPr>
        <p:spPr>
          <a:xfrm>
            <a:off x="0" y="1168400"/>
            <a:ext cx="9144000" cy="1193800"/>
          </a:xfrm>
        </p:spPr>
        <p:txBody>
          <a:bodyPr/>
          <a:lstStyle/>
          <a:p>
            <a:pPr eaLnBrk="1" hangingPunct="1">
              <a:lnSpc>
                <a:spcPct val="85000"/>
              </a:lnSpc>
            </a:pPr>
            <a:r>
              <a:rPr lang="en-US" sz="2000" smtClean="0"/>
              <a:t>Multi-staged attacks use a small and quiet initial compromise to establish a beachhead from which subsequent attacks are launched</a:t>
            </a:r>
          </a:p>
          <a:p>
            <a:pPr eaLnBrk="1" hangingPunct="1">
              <a:lnSpc>
                <a:spcPct val="85000"/>
              </a:lnSpc>
            </a:pPr>
            <a:r>
              <a:rPr lang="en-US" sz="2000" smtClean="0"/>
              <a:t>Later stages of an attack can be changed to suit the attacker’s needs </a:t>
            </a:r>
          </a:p>
        </p:txBody>
      </p:sp>
      <p:pic>
        <p:nvPicPr>
          <p:cNvPr id="9221" name="Picture 4" descr="EnterpriseHost">
            <a:hlinkClick r:id="rId3"/>
          </p:cNvPr>
          <p:cNvPicPr>
            <a:picLocks noChangeAspect="1" noChangeArrowheads="1"/>
          </p:cNvPicPr>
          <p:nvPr/>
        </p:nvPicPr>
        <p:blipFill>
          <a:blip r:embed="rId4"/>
          <a:srcRect/>
          <a:stretch>
            <a:fillRect/>
          </a:stretch>
        </p:blipFill>
        <p:spPr bwMode="auto">
          <a:xfrm>
            <a:off x="4251325" y="4756150"/>
            <a:ext cx="741363" cy="1154113"/>
          </a:xfrm>
          <a:prstGeom prst="rect">
            <a:avLst/>
          </a:prstGeom>
          <a:noFill/>
          <a:ln w="9525">
            <a:noFill/>
            <a:miter lim="800000"/>
            <a:headEnd/>
            <a:tailEnd/>
          </a:ln>
        </p:spPr>
      </p:pic>
      <p:grpSp>
        <p:nvGrpSpPr>
          <p:cNvPr id="9222" name="Group 5"/>
          <p:cNvGrpSpPr>
            <a:grpSpLocks/>
          </p:cNvGrpSpPr>
          <p:nvPr/>
        </p:nvGrpSpPr>
        <p:grpSpPr bwMode="auto">
          <a:xfrm>
            <a:off x="7302500" y="3249613"/>
            <a:ext cx="1274763" cy="1639887"/>
            <a:chOff x="3001" y="1050"/>
            <a:chExt cx="963" cy="1335"/>
          </a:xfrm>
        </p:grpSpPr>
        <p:sp>
          <p:nvSpPr>
            <p:cNvPr id="9242" name="Text Box 6"/>
            <p:cNvSpPr txBox="1">
              <a:spLocks noChangeArrowheads="1"/>
            </p:cNvSpPr>
            <p:nvPr/>
          </p:nvSpPr>
          <p:spPr bwMode="auto">
            <a:xfrm>
              <a:off x="3033" y="2111"/>
              <a:ext cx="900" cy="274"/>
            </a:xfrm>
            <a:prstGeom prst="rect">
              <a:avLst/>
            </a:prstGeom>
            <a:noFill/>
            <a:ln w="9525">
              <a:noFill/>
              <a:miter lim="800000"/>
              <a:headEnd/>
              <a:tailEnd/>
            </a:ln>
          </p:spPr>
          <p:txBody>
            <a:bodyPr>
              <a:spAutoFit/>
            </a:bodyPr>
            <a:lstStyle/>
            <a:p>
              <a:pPr algn="ctr" eaLnBrk="1" hangingPunct="1"/>
              <a:endParaRPr lang="en-US" sz="1600">
                <a:latin typeface="Arial" charset="0"/>
              </a:endParaRPr>
            </a:p>
          </p:txBody>
        </p:sp>
        <p:grpSp>
          <p:nvGrpSpPr>
            <p:cNvPr id="9243" name="Group 7"/>
            <p:cNvGrpSpPr>
              <a:grpSpLocks noChangeAspect="1"/>
            </p:cNvGrpSpPr>
            <p:nvPr/>
          </p:nvGrpSpPr>
          <p:grpSpPr bwMode="auto">
            <a:xfrm>
              <a:off x="3001" y="1050"/>
              <a:ext cx="963" cy="824"/>
              <a:chOff x="4072" y="1558"/>
              <a:chExt cx="1408" cy="1204"/>
            </a:xfrm>
          </p:grpSpPr>
          <p:sp>
            <p:nvSpPr>
              <p:cNvPr id="9244" name="AutoShape 8"/>
              <p:cNvSpPr>
                <a:spLocks noChangeAspect="1" noChangeArrowheads="1" noTextEdit="1"/>
              </p:cNvSpPr>
              <p:nvPr/>
            </p:nvSpPr>
            <p:spPr bwMode="auto">
              <a:xfrm>
                <a:off x="4072" y="1558"/>
                <a:ext cx="1408" cy="1204"/>
              </a:xfrm>
              <a:prstGeom prst="rect">
                <a:avLst/>
              </a:prstGeom>
              <a:noFill/>
              <a:ln w="9525">
                <a:noFill/>
                <a:miter lim="800000"/>
                <a:headEnd/>
                <a:tailEnd/>
              </a:ln>
            </p:spPr>
            <p:txBody>
              <a:bodyPr/>
              <a:lstStyle/>
              <a:p>
                <a:endParaRPr lang="en-US"/>
              </a:p>
            </p:txBody>
          </p:sp>
          <p:sp>
            <p:nvSpPr>
              <p:cNvPr id="9245" name="Freeform 9"/>
              <p:cNvSpPr>
                <a:spLocks/>
              </p:cNvSpPr>
              <p:nvPr/>
            </p:nvSpPr>
            <p:spPr bwMode="auto">
              <a:xfrm>
                <a:off x="4885" y="1935"/>
                <a:ext cx="184" cy="124"/>
              </a:xfrm>
              <a:custGeom>
                <a:avLst/>
                <a:gdLst>
                  <a:gd name="T0" fmla="*/ 42 w 184"/>
                  <a:gd name="T1" fmla="*/ 8 h 124"/>
                  <a:gd name="T2" fmla="*/ 14 w 184"/>
                  <a:gd name="T3" fmla="*/ 24 h 124"/>
                  <a:gd name="T4" fmla="*/ 4 w 184"/>
                  <a:gd name="T5" fmla="*/ 32 h 124"/>
                  <a:gd name="T6" fmla="*/ 0 w 184"/>
                  <a:gd name="T7" fmla="*/ 40 h 124"/>
                  <a:gd name="T8" fmla="*/ 0 w 184"/>
                  <a:gd name="T9" fmla="*/ 42 h 124"/>
                  <a:gd name="T10" fmla="*/ 0 w 184"/>
                  <a:gd name="T11" fmla="*/ 44 h 124"/>
                  <a:gd name="T12" fmla="*/ 0 w 184"/>
                  <a:gd name="T13" fmla="*/ 56 h 124"/>
                  <a:gd name="T14" fmla="*/ 0 w 184"/>
                  <a:gd name="T15" fmla="*/ 62 h 124"/>
                  <a:gd name="T16" fmla="*/ 4 w 184"/>
                  <a:gd name="T17" fmla="*/ 68 h 124"/>
                  <a:gd name="T18" fmla="*/ 8 w 184"/>
                  <a:gd name="T19" fmla="*/ 72 h 124"/>
                  <a:gd name="T20" fmla="*/ 14 w 184"/>
                  <a:gd name="T21" fmla="*/ 76 h 124"/>
                  <a:gd name="T22" fmla="*/ 82 w 184"/>
                  <a:gd name="T23" fmla="*/ 116 h 124"/>
                  <a:gd name="T24" fmla="*/ 94 w 184"/>
                  <a:gd name="T25" fmla="*/ 122 h 124"/>
                  <a:gd name="T26" fmla="*/ 108 w 184"/>
                  <a:gd name="T27" fmla="*/ 124 h 124"/>
                  <a:gd name="T28" fmla="*/ 122 w 184"/>
                  <a:gd name="T29" fmla="*/ 122 h 124"/>
                  <a:gd name="T30" fmla="*/ 136 w 184"/>
                  <a:gd name="T31" fmla="*/ 118 h 124"/>
                  <a:gd name="T32" fmla="*/ 142 w 184"/>
                  <a:gd name="T33" fmla="*/ 116 h 124"/>
                  <a:gd name="T34" fmla="*/ 170 w 184"/>
                  <a:gd name="T35" fmla="*/ 100 h 124"/>
                  <a:gd name="T36" fmla="*/ 176 w 184"/>
                  <a:gd name="T37" fmla="*/ 96 h 124"/>
                  <a:gd name="T38" fmla="*/ 180 w 184"/>
                  <a:gd name="T39" fmla="*/ 90 h 124"/>
                  <a:gd name="T40" fmla="*/ 184 w 184"/>
                  <a:gd name="T41" fmla="*/ 86 h 124"/>
                  <a:gd name="T42" fmla="*/ 184 w 184"/>
                  <a:gd name="T43" fmla="*/ 80 h 124"/>
                  <a:gd name="T44" fmla="*/ 184 w 184"/>
                  <a:gd name="T45" fmla="*/ 68 h 124"/>
                  <a:gd name="T46" fmla="*/ 184 w 184"/>
                  <a:gd name="T47" fmla="*/ 62 h 124"/>
                  <a:gd name="T48" fmla="*/ 180 w 184"/>
                  <a:gd name="T49" fmla="*/ 56 h 124"/>
                  <a:gd name="T50" fmla="*/ 176 w 184"/>
                  <a:gd name="T51" fmla="*/ 52 h 124"/>
                  <a:gd name="T52" fmla="*/ 170 w 184"/>
                  <a:gd name="T53" fmla="*/ 48 h 124"/>
                  <a:gd name="T54" fmla="*/ 102 w 184"/>
                  <a:gd name="T55" fmla="*/ 8 h 124"/>
                  <a:gd name="T56" fmla="*/ 88 w 184"/>
                  <a:gd name="T57" fmla="*/ 2 h 124"/>
                  <a:gd name="T58" fmla="*/ 72 w 184"/>
                  <a:gd name="T59" fmla="*/ 0 h 124"/>
                  <a:gd name="T60" fmla="*/ 56 w 184"/>
                  <a:gd name="T61" fmla="*/ 2 h 124"/>
                  <a:gd name="T62" fmla="*/ 42 w 184"/>
                  <a:gd name="T63" fmla="*/ 8 h 124"/>
                  <a:gd name="T64" fmla="*/ 2 w 184"/>
                  <a:gd name="T65" fmla="*/ 38 h 124"/>
                  <a:gd name="T66" fmla="*/ 42 w 184"/>
                  <a:gd name="T67" fmla="*/ 8 h 124"/>
                  <a:gd name="T68" fmla="*/ 86 w 184"/>
                  <a:gd name="T69" fmla="*/ 108 h 124"/>
                  <a:gd name="T70" fmla="*/ 18 w 184"/>
                  <a:gd name="T71" fmla="*/ 68 h 124"/>
                  <a:gd name="T72" fmla="*/ 12 w 184"/>
                  <a:gd name="T73" fmla="*/ 62 h 124"/>
                  <a:gd name="T74" fmla="*/ 10 w 184"/>
                  <a:gd name="T75" fmla="*/ 56 h 124"/>
                  <a:gd name="T76" fmla="*/ 10 w 184"/>
                  <a:gd name="T77" fmla="*/ 44 h 124"/>
                  <a:gd name="T78" fmla="*/ 12 w 184"/>
                  <a:gd name="T79" fmla="*/ 38 h 124"/>
                  <a:gd name="T80" fmla="*/ 18 w 184"/>
                  <a:gd name="T81" fmla="*/ 32 h 124"/>
                  <a:gd name="T82" fmla="*/ 48 w 184"/>
                  <a:gd name="T83" fmla="*/ 16 h 124"/>
                  <a:gd name="T84" fmla="*/ 58 w 184"/>
                  <a:gd name="T85" fmla="*/ 12 h 124"/>
                  <a:gd name="T86" fmla="*/ 72 w 184"/>
                  <a:gd name="T87" fmla="*/ 10 h 124"/>
                  <a:gd name="T88" fmla="*/ 86 w 184"/>
                  <a:gd name="T89" fmla="*/ 12 h 124"/>
                  <a:gd name="T90" fmla="*/ 96 w 184"/>
                  <a:gd name="T91" fmla="*/ 16 h 124"/>
                  <a:gd name="T92" fmla="*/ 166 w 184"/>
                  <a:gd name="T93" fmla="*/ 56 h 124"/>
                  <a:gd name="T94" fmla="*/ 172 w 184"/>
                  <a:gd name="T95" fmla="*/ 62 h 124"/>
                  <a:gd name="T96" fmla="*/ 174 w 184"/>
                  <a:gd name="T97" fmla="*/ 68 h 124"/>
                  <a:gd name="T98" fmla="*/ 174 w 184"/>
                  <a:gd name="T99" fmla="*/ 80 h 124"/>
                  <a:gd name="T100" fmla="*/ 172 w 184"/>
                  <a:gd name="T101" fmla="*/ 86 h 124"/>
                  <a:gd name="T102" fmla="*/ 166 w 184"/>
                  <a:gd name="T103" fmla="*/ 92 h 124"/>
                  <a:gd name="T104" fmla="*/ 136 w 184"/>
                  <a:gd name="T105" fmla="*/ 108 h 124"/>
                  <a:gd name="T106" fmla="*/ 132 w 184"/>
                  <a:gd name="T107" fmla="*/ 110 h 124"/>
                  <a:gd name="T108" fmla="*/ 122 w 184"/>
                  <a:gd name="T109" fmla="*/ 114 h 124"/>
                  <a:gd name="T110" fmla="*/ 110 w 184"/>
                  <a:gd name="T111" fmla="*/ 114 h 124"/>
                  <a:gd name="T112" fmla="*/ 98 w 184"/>
                  <a:gd name="T113" fmla="*/ 112 h 124"/>
                  <a:gd name="T114" fmla="*/ 86 w 184"/>
                  <a:gd name="T115" fmla="*/ 108 h 124"/>
                  <a:gd name="T116" fmla="*/ 42 w 184"/>
                  <a:gd name="T117" fmla="*/ 8 h 12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84"/>
                  <a:gd name="T178" fmla="*/ 0 h 124"/>
                  <a:gd name="T179" fmla="*/ 184 w 184"/>
                  <a:gd name="T180" fmla="*/ 124 h 12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84" h="124">
                    <a:moveTo>
                      <a:pt x="42" y="8"/>
                    </a:moveTo>
                    <a:lnTo>
                      <a:pt x="14" y="24"/>
                    </a:lnTo>
                    <a:lnTo>
                      <a:pt x="4" y="32"/>
                    </a:lnTo>
                    <a:lnTo>
                      <a:pt x="0" y="40"/>
                    </a:lnTo>
                    <a:lnTo>
                      <a:pt x="0" y="42"/>
                    </a:lnTo>
                    <a:lnTo>
                      <a:pt x="0" y="44"/>
                    </a:lnTo>
                    <a:lnTo>
                      <a:pt x="0" y="56"/>
                    </a:lnTo>
                    <a:lnTo>
                      <a:pt x="0" y="62"/>
                    </a:lnTo>
                    <a:lnTo>
                      <a:pt x="4" y="68"/>
                    </a:lnTo>
                    <a:lnTo>
                      <a:pt x="8" y="72"/>
                    </a:lnTo>
                    <a:lnTo>
                      <a:pt x="14" y="76"/>
                    </a:lnTo>
                    <a:lnTo>
                      <a:pt x="82" y="116"/>
                    </a:lnTo>
                    <a:lnTo>
                      <a:pt x="94" y="122"/>
                    </a:lnTo>
                    <a:lnTo>
                      <a:pt x="108" y="124"/>
                    </a:lnTo>
                    <a:lnTo>
                      <a:pt x="122" y="122"/>
                    </a:lnTo>
                    <a:lnTo>
                      <a:pt x="136" y="118"/>
                    </a:lnTo>
                    <a:lnTo>
                      <a:pt x="142" y="116"/>
                    </a:lnTo>
                    <a:lnTo>
                      <a:pt x="170" y="100"/>
                    </a:lnTo>
                    <a:lnTo>
                      <a:pt x="176" y="96"/>
                    </a:lnTo>
                    <a:lnTo>
                      <a:pt x="180" y="90"/>
                    </a:lnTo>
                    <a:lnTo>
                      <a:pt x="184" y="86"/>
                    </a:lnTo>
                    <a:lnTo>
                      <a:pt x="184" y="80"/>
                    </a:lnTo>
                    <a:lnTo>
                      <a:pt x="184" y="68"/>
                    </a:lnTo>
                    <a:lnTo>
                      <a:pt x="184" y="62"/>
                    </a:lnTo>
                    <a:lnTo>
                      <a:pt x="180" y="56"/>
                    </a:lnTo>
                    <a:lnTo>
                      <a:pt x="176" y="52"/>
                    </a:lnTo>
                    <a:lnTo>
                      <a:pt x="170" y="48"/>
                    </a:lnTo>
                    <a:lnTo>
                      <a:pt x="102" y="8"/>
                    </a:lnTo>
                    <a:lnTo>
                      <a:pt x="88" y="2"/>
                    </a:lnTo>
                    <a:lnTo>
                      <a:pt x="72" y="0"/>
                    </a:lnTo>
                    <a:lnTo>
                      <a:pt x="56" y="2"/>
                    </a:lnTo>
                    <a:lnTo>
                      <a:pt x="42" y="8"/>
                    </a:lnTo>
                    <a:lnTo>
                      <a:pt x="2" y="38"/>
                    </a:lnTo>
                    <a:lnTo>
                      <a:pt x="42" y="8"/>
                    </a:lnTo>
                    <a:lnTo>
                      <a:pt x="86" y="108"/>
                    </a:lnTo>
                    <a:lnTo>
                      <a:pt x="18" y="68"/>
                    </a:lnTo>
                    <a:lnTo>
                      <a:pt x="12" y="62"/>
                    </a:lnTo>
                    <a:lnTo>
                      <a:pt x="10" y="56"/>
                    </a:lnTo>
                    <a:lnTo>
                      <a:pt x="10" y="44"/>
                    </a:lnTo>
                    <a:lnTo>
                      <a:pt x="12" y="38"/>
                    </a:lnTo>
                    <a:lnTo>
                      <a:pt x="18" y="32"/>
                    </a:lnTo>
                    <a:lnTo>
                      <a:pt x="48" y="16"/>
                    </a:lnTo>
                    <a:lnTo>
                      <a:pt x="58" y="12"/>
                    </a:lnTo>
                    <a:lnTo>
                      <a:pt x="72" y="10"/>
                    </a:lnTo>
                    <a:lnTo>
                      <a:pt x="86" y="12"/>
                    </a:lnTo>
                    <a:lnTo>
                      <a:pt x="96" y="16"/>
                    </a:lnTo>
                    <a:lnTo>
                      <a:pt x="166" y="56"/>
                    </a:lnTo>
                    <a:lnTo>
                      <a:pt x="172" y="62"/>
                    </a:lnTo>
                    <a:lnTo>
                      <a:pt x="174" y="68"/>
                    </a:lnTo>
                    <a:lnTo>
                      <a:pt x="174" y="80"/>
                    </a:lnTo>
                    <a:lnTo>
                      <a:pt x="172" y="86"/>
                    </a:lnTo>
                    <a:lnTo>
                      <a:pt x="166" y="92"/>
                    </a:lnTo>
                    <a:lnTo>
                      <a:pt x="136" y="108"/>
                    </a:lnTo>
                    <a:lnTo>
                      <a:pt x="132" y="110"/>
                    </a:lnTo>
                    <a:lnTo>
                      <a:pt x="122" y="114"/>
                    </a:lnTo>
                    <a:lnTo>
                      <a:pt x="110" y="114"/>
                    </a:lnTo>
                    <a:lnTo>
                      <a:pt x="98" y="112"/>
                    </a:lnTo>
                    <a:lnTo>
                      <a:pt x="86" y="108"/>
                    </a:lnTo>
                    <a:lnTo>
                      <a:pt x="42" y="8"/>
                    </a:lnTo>
                    <a:close/>
                  </a:path>
                </a:pathLst>
              </a:custGeom>
              <a:solidFill>
                <a:srgbClr val="333333"/>
              </a:solidFill>
              <a:ln w="9525">
                <a:noFill/>
                <a:round/>
                <a:headEnd/>
                <a:tailEnd/>
              </a:ln>
            </p:spPr>
            <p:txBody>
              <a:bodyPr/>
              <a:lstStyle/>
              <a:p>
                <a:endParaRPr lang="en-US"/>
              </a:p>
            </p:txBody>
          </p:sp>
          <p:sp>
            <p:nvSpPr>
              <p:cNvPr id="9246" name="Freeform 10"/>
              <p:cNvSpPr>
                <a:spLocks/>
              </p:cNvSpPr>
              <p:nvPr/>
            </p:nvSpPr>
            <p:spPr bwMode="auto">
              <a:xfrm>
                <a:off x="4889" y="1979"/>
                <a:ext cx="176" cy="74"/>
              </a:xfrm>
              <a:custGeom>
                <a:avLst/>
                <a:gdLst>
                  <a:gd name="T0" fmla="*/ 172 w 176"/>
                  <a:gd name="T1" fmla="*/ 32 h 74"/>
                  <a:gd name="T2" fmla="*/ 164 w 176"/>
                  <a:gd name="T3" fmla="*/ 40 h 74"/>
                  <a:gd name="T4" fmla="*/ 134 w 176"/>
                  <a:gd name="T5" fmla="*/ 56 h 74"/>
                  <a:gd name="T6" fmla="*/ 130 w 176"/>
                  <a:gd name="T7" fmla="*/ 58 h 74"/>
                  <a:gd name="T8" fmla="*/ 118 w 176"/>
                  <a:gd name="T9" fmla="*/ 62 h 74"/>
                  <a:gd name="T10" fmla="*/ 104 w 176"/>
                  <a:gd name="T11" fmla="*/ 62 h 74"/>
                  <a:gd name="T12" fmla="*/ 92 w 176"/>
                  <a:gd name="T13" fmla="*/ 60 h 74"/>
                  <a:gd name="T14" fmla="*/ 80 w 176"/>
                  <a:gd name="T15" fmla="*/ 56 h 74"/>
                  <a:gd name="T16" fmla="*/ 62 w 176"/>
                  <a:gd name="T17" fmla="*/ 46 h 74"/>
                  <a:gd name="T18" fmla="*/ 12 w 176"/>
                  <a:gd name="T19" fmla="*/ 16 h 74"/>
                  <a:gd name="T20" fmla="*/ 4 w 176"/>
                  <a:gd name="T21" fmla="*/ 10 h 74"/>
                  <a:gd name="T22" fmla="*/ 2 w 176"/>
                  <a:gd name="T23" fmla="*/ 6 h 74"/>
                  <a:gd name="T24" fmla="*/ 0 w 176"/>
                  <a:gd name="T25" fmla="*/ 0 h 74"/>
                  <a:gd name="T26" fmla="*/ 0 w 176"/>
                  <a:gd name="T27" fmla="*/ 12 h 74"/>
                  <a:gd name="T28" fmla="*/ 2 w 176"/>
                  <a:gd name="T29" fmla="*/ 18 h 74"/>
                  <a:gd name="T30" fmla="*/ 4 w 176"/>
                  <a:gd name="T31" fmla="*/ 22 h 74"/>
                  <a:gd name="T32" fmla="*/ 6 w 176"/>
                  <a:gd name="T33" fmla="*/ 24 h 74"/>
                  <a:gd name="T34" fmla="*/ 12 w 176"/>
                  <a:gd name="T35" fmla="*/ 28 h 74"/>
                  <a:gd name="T36" fmla="*/ 62 w 176"/>
                  <a:gd name="T37" fmla="*/ 58 h 74"/>
                  <a:gd name="T38" fmla="*/ 80 w 176"/>
                  <a:gd name="T39" fmla="*/ 68 h 74"/>
                  <a:gd name="T40" fmla="*/ 92 w 176"/>
                  <a:gd name="T41" fmla="*/ 72 h 74"/>
                  <a:gd name="T42" fmla="*/ 104 w 176"/>
                  <a:gd name="T43" fmla="*/ 74 h 74"/>
                  <a:gd name="T44" fmla="*/ 118 w 176"/>
                  <a:gd name="T45" fmla="*/ 74 h 74"/>
                  <a:gd name="T46" fmla="*/ 130 w 176"/>
                  <a:gd name="T47" fmla="*/ 70 h 74"/>
                  <a:gd name="T48" fmla="*/ 134 w 176"/>
                  <a:gd name="T49" fmla="*/ 68 h 74"/>
                  <a:gd name="T50" fmla="*/ 164 w 176"/>
                  <a:gd name="T51" fmla="*/ 52 h 74"/>
                  <a:gd name="T52" fmla="*/ 168 w 176"/>
                  <a:gd name="T53" fmla="*/ 48 h 74"/>
                  <a:gd name="T54" fmla="*/ 172 w 176"/>
                  <a:gd name="T55" fmla="*/ 44 h 74"/>
                  <a:gd name="T56" fmla="*/ 174 w 176"/>
                  <a:gd name="T57" fmla="*/ 40 h 74"/>
                  <a:gd name="T58" fmla="*/ 176 w 176"/>
                  <a:gd name="T59" fmla="*/ 36 h 74"/>
                  <a:gd name="T60" fmla="*/ 176 w 176"/>
                  <a:gd name="T61" fmla="*/ 24 h 74"/>
                  <a:gd name="T62" fmla="*/ 174 w 176"/>
                  <a:gd name="T63" fmla="*/ 28 h 74"/>
                  <a:gd name="T64" fmla="*/ 172 w 176"/>
                  <a:gd name="T65" fmla="*/ 32 h 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76"/>
                  <a:gd name="T100" fmla="*/ 0 h 74"/>
                  <a:gd name="T101" fmla="*/ 176 w 176"/>
                  <a:gd name="T102" fmla="*/ 74 h 7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76" h="74">
                    <a:moveTo>
                      <a:pt x="172" y="32"/>
                    </a:moveTo>
                    <a:lnTo>
                      <a:pt x="164" y="40"/>
                    </a:lnTo>
                    <a:lnTo>
                      <a:pt x="134" y="56"/>
                    </a:lnTo>
                    <a:lnTo>
                      <a:pt x="130" y="58"/>
                    </a:lnTo>
                    <a:lnTo>
                      <a:pt x="118" y="62"/>
                    </a:lnTo>
                    <a:lnTo>
                      <a:pt x="104" y="62"/>
                    </a:lnTo>
                    <a:lnTo>
                      <a:pt x="92" y="60"/>
                    </a:lnTo>
                    <a:lnTo>
                      <a:pt x="80" y="56"/>
                    </a:lnTo>
                    <a:lnTo>
                      <a:pt x="62" y="46"/>
                    </a:lnTo>
                    <a:lnTo>
                      <a:pt x="12" y="16"/>
                    </a:lnTo>
                    <a:lnTo>
                      <a:pt x="4" y="10"/>
                    </a:lnTo>
                    <a:lnTo>
                      <a:pt x="2" y="6"/>
                    </a:lnTo>
                    <a:lnTo>
                      <a:pt x="0" y="0"/>
                    </a:lnTo>
                    <a:lnTo>
                      <a:pt x="0" y="12"/>
                    </a:lnTo>
                    <a:lnTo>
                      <a:pt x="2" y="18"/>
                    </a:lnTo>
                    <a:lnTo>
                      <a:pt x="4" y="22"/>
                    </a:lnTo>
                    <a:lnTo>
                      <a:pt x="6" y="24"/>
                    </a:lnTo>
                    <a:lnTo>
                      <a:pt x="12" y="28"/>
                    </a:lnTo>
                    <a:lnTo>
                      <a:pt x="62" y="58"/>
                    </a:lnTo>
                    <a:lnTo>
                      <a:pt x="80" y="68"/>
                    </a:lnTo>
                    <a:lnTo>
                      <a:pt x="92" y="72"/>
                    </a:lnTo>
                    <a:lnTo>
                      <a:pt x="104" y="74"/>
                    </a:lnTo>
                    <a:lnTo>
                      <a:pt x="118" y="74"/>
                    </a:lnTo>
                    <a:lnTo>
                      <a:pt x="130" y="70"/>
                    </a:lnTo>
                    <a:lnTo>
                      <a:pt x="134" y="68"/>
                    </a:lnTo>
                    <a:lnTo>
                      <a:pt x="164" y="52"/>
                    </a:lnTo>
                    <a:lnTo>
                      <a:pt x="168" y="48"/>
                    </a:lnTo>
                    <a:lnTo>
                      <a:pt x="172" y="44"/>
                    </a:lnTo>
                    <a:lnTo>
                      <a:pt x="174" y="40"/>
                    </a:lnTo>
                    <a:lnTo>
                      <a:pt x="176" y="36"/>
                    </a:lnTo>
                    <a:lnTo>
                      <a:pt x="176" y="24"/>
                    </a:lnTo>
                    <a:lnTo>
                      <a:pt x="174" y="28"/>
                    </a:lnTo>
                    <a:lnTo>
                      <a:pt x="172" y="32"/>
                    </a:lnTo>
                    <a:close/>
                  </a:path>
                </a:pathLst>
              </a:custGeom>
              <a:solidFill>
                <a:srgbClr val="CCCCCC"/>
              </a:solidFill>
              <a:ln w="9525">
                <a:noFill/>
                <a:round/>
                <a:headEnd/>
                <a:tailEnd/>
              </a:ln>
            </p:spPr>
            <p:txBody>
              <a:bodyPr/>
              <a:lstStyle/>
              <a:p>
                <a:endParaRPr lang="en-US"/>
              </a:p>
            </p:txBody>
          </p:sp>
          <p:sp>
            <p:nvSpPr>
              <p:cNvPr id="9247" name="Freeform 11"/>
              <p:cNvSpPr>
                <a:spLocks/>
              </p:cNvSpPr>
              <p:nvPr/>
            </p:nvSpPr>
            <p:spPr bwMode="auto">
              <a:xfrm>
                <a:off x="4889" y="1941"/>
                <a:ext cx="176" cy="100"/>
              </a:xfrm>
              <a:custGeom>
                <a:avLst/>
                <a:gdLst>
                  <a:gd name="T0" fmla="*/ 164 w 176"/>
                  <a:gd name="T1" fmla="*/ 78 h 100"/>
                  <a:gd name="T2" fmla="*/ 168 w 176"/>
                  <a:gd name="T3" fmla="*/ 74 h 100"/>
                  <a:gd name="T4" fmla="*/ 172 w 176"/>
                  <a:gd name="T5" fmla="*/ 70 h 100"/>
                  <a:gd name="T6" fmla="*/ 174 w 176"/>
                  <a:gd name="T7" fmla="*/ 66 h 100"/>
                  <a:gd name="T8" fmla="*/ 176 w 176"/>
                  <a:gd name="T9" fmla="*/ 62 h 100"/>
                  <a:gd name="T10" fmla="*/ 174 w 176"/>
                  <a:gd name="T11" fmla="*/ 58 h 100"/>
                  <a:gd name="T12" fmla="*/ 172 w 176"/>
                  <a:gd name="T13" fmla="*/ 54 h 100"/>
                  <a:gd name="T14" fmla="*/ 168 w 176"/>
                  <a:gd name="T15" fmla="*/ 50 h 100"/>
                  <a:gd name="T16" fmla="*/ 164 w 176"/>
                  <a:gd name="T17" fmla="*/ 46 h 100"/>
                  <a:gd name="T18" fmla="*/ 94 w 176"/>
                  <a:gd name="T19" fmla="*/ 6 h 100"/>
                  <a:gd name="T20" fmla="*/ 82 w 176"/>
                  <a:gd name="T21" fmla="*/ 2 h 100"/>
                  <a:gd name="T22" fmla="*/ 68 w 176"/>
                  <a:gd name="T23" fmla="*/ 0 h 100"/>
                  <a:gd name="T24" fmla="*/ 54 w 176"/>
                  <a:gd name="T25" fmla="*/ 2 h 100"/>
                  <a:gd name="T26" fmla="*/ 40 w 176"/>
                  <a:gd name="T27" fmla="*/ 6 h 100"/>
                  <a:gd name="T28" fmla="*/ 12 w 176"/>
                  <a:gd name="T29" fmla="*/ 22 h 100"/>
                  <a:gd name="T30" fmla="*/ 6 w 176"/>
                  <a:gd name="T31" fmla="*/ 26 h 100"/>
                  <a:gd name="T32" fmla="*/ 4 w 176"/>
                  <a:gd name="T33" fmla="*/ 30 h 100"/>
                  <a:gd name="T34" fmla="*/ 2 w 176"/>
                  <a:gd name="T35" fmla="*/ 34 h 100"/>
                  <a:gd name="T36" fmla="*/ 0 w 176"/>
                  <a:gd name="T37" fmla="*/ 38 h 100"/>
                  <a:gd name="T38" fmla="*/ 2 w 176"/>
                  <a:gd name="T39" fmla="*/ 42 h 100"/>
                  <a:gd name="T40" fmla="*/ 4 w 176"/>
                  <a:gd name="T41" fmla="*/ 46 h 100"/>
                  <a:gd name="T42" fmla="*/ 6 w 176"/>
                  <a:gd name="T43" fmla="*/ 50 h 100"/>
                  <a:gd name="T44" fmla="*/ 12 w 176"/>
                  <a:gd name="T45" fmla="*/ 54 h 100"/>
                  <a:gd name="T46" fmla="*/ 80 w 176"/>
                  <a:gd name="T47" fmla="*/ 94 h 100"/>
                  <a:gd name="T48" fmla="*/ 94 w 176"/>
                  <a:gd name="T49" fmla="*/ 98 h 100"/>
                  <a:gd name="T50" fmla="*/ 108 w 176"/>
                  <a:gd name="T51" fmla="*/ 100 h 100"/>
                  <a:gd name="T52" fmla="*/ 122 w 176"/>
                  <a:gd name="T53" fmla="*/ 98 h 100"/>
                  <a:gd name="T54" fmla="*/ 134 w 176"/>
                  <a:gd name="T55" fmla="*/ 94 h 100"/>
                  <a:gd name="T56" fmla="*/ 164 w 176"/>
                  <a:gd name="T57" fmla="*/ 78 h 10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76"/>
                  <a:gd name="T88" fmla="*/ 0 h 100"/>
                  <a:gd name="T89" fmla="*/ 176 w 176"/>
                  <a:gd name="T90" fmla="*/ 100 h 10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76" h="100">
                    <a:moveTo>
                      <a:pt x="164" y="78"/>
                    </a:moveTo>
                    <a:lnTo>
                      <a:pt x="168" y="74"/>
                    </a:lnTo>
                    <a:lnTo>
                      <a:pt x="172" y="70"/>
                    </a:lnTo>
                    <a:lnTo>
                      <a:pt x="174" y="66"/>
                    </a:lnTo>
                    <a:lnTo>
                      <a:pt x="176" y="62"/>
                    </a:lnTo>
                    <a:lnTo>
                      <a:pt x="174" y="58"/>
                    </a:lnTo>
                    <a:lnTo>
                      <a:pt x="172" y="54"/>
                    </a:lnTo>
                    <a:lnTo>
                      <a:pt x="168" y="50"/>
                    </a:lnTo>
                    <a:lnTo>
                      <a:pt x="164" y="46"/>
                    </a:lnTo>
                    <a:lnTo>
                      <a:pt x="94" y="6"/>
                    </a:lnTo>
                    <a:lnTo>
                      <a:pt x="82" y="2"/>
                    </a:lnTo>
                    <a:lnTo>
                      <a:pt x="68" y="0"/>
                    </a:lnTo>
                    <a:lnTo>
                      <a:pt x="54" y="2"/>
                    </a:lnTo>
                    <a:lnTo>
                      <a:pt x="40" y="6"/>
                    </a:lnTo>
                    <a:lnTo>
                      <a:pt x="12" y="22"/>
                    </a:lnTo>
                    <a:lnTo>
                      <a:pt x="6" y="26"/>
                    </a:lnTo>
                    <a:lnTo>
                      <a:pt x="4" y="30"/>
                    </a:lnTo>
                    <a:lnTo>
                      <a:pt x="2" y="34"/>
                    </a:lnTo>
                    <a:lnTo>
                      <a:pt x="0" y="38"/>
                    </a:lnTo>
                    <a:lnTo>
                      <a:pt x="2" y="42"/>
                    </a:lnTo>
                    <a:lnTo>
                      <a:pt x="4" y="46"/>
                    </a:lnTo>
                    <a:lnTo>
                      <a:pt x="6" y="50"/>
                    </a:lnTo>
                    <a:lnTo>
                      <a:pt x="12" y="54"/>
                    </a:lnTo>
                    <a:lnTo>
                      <a:pt x="80" y="94"/>
                    </a:lnTo>
                    <a:lnTo>
                      <a:pt x="94" y="98"/>
                    </a:lnTo>
                    <a:lnTo>
                      <a:pt x="108" y="100"/>
                    </a:lnTo>
                    <a:lnTo>
                      <a:pt x="122" y="98"/>
                    </a:lnTo>
                    <a:lnTo>
                      <a:pt x="134" y="94"/>
                    </a:lnTo>
                    <a:lnTo>
                      <a:pt x="164" y="78"/>
                    </a:lnTo>
                    <a:close/>
                  </a:path>
                </a:pathLst>
              </a:custGeom>
              <a:solidFill>
                <a:srgbClr val="E3E3E2"/>
              </a:solidFill>
              <a:ln w="9525">
                <a:noFill/>
                <a:round/>
                <a:headEnd/>
                <a:tailEnd/>
              </a:ln>
            </p:spPr>
            <p:txBody>
              <a:bodyPr/>
              <a:lstStyle/>
              <a:p>
                <a:endParaRPr lang="en-US"/>
              </a:p>
            </p:txBody>
          </p:sp>
          <p:sp>
            <p:nvSpPr>
              <p:cNvPr id="9248" name="Freeform 12"/>
              <p:cNvSpPr>
                <a:spLocks/>
              </p:cNvSpPr>
              <p:nvPr/>
            </p:nvSpPr>
            <p:spPr bwMode="auto">
              <a:xfrm>
                <a:off x="4915" y="1836"/>
                <a:ext cx="136" cy="187"/>
              </a:xfrm>
              <a:custGeom>
                <a:avLst/>
                <a:gdLst>
                  <a:gd name="T0" fmla="*/ 0 w 136"/>
                  <a:gd name="T1" fmla="*/ 141 h 187"/>
                  <a:gd name="T2" fmla="*/ 80 w 136"/>
                  <a:gd name="T3" fmla="*/ 187 h 187"/>
                  <a:gd name="T4" fmla="*/ 90 w 136"/>
                  <a:gd name="T5" fmla="*/ 179 h 187"/>
                  <a:gd name="T6" fmla="*/ 100 w 136"/>
                  <a:gd name="T7" fmla="*/ 169 h 187"/>
                  <a:gd name="T8" fmla="*/ 112 w 136"/>
                  <a:gd name="T9" fmla="*/ 153 h 187"/>
                  <a:gd name="T10" fmla="*/ 122 w 136"/>
                  <a:gd name="T11" fmla="*/ 135 h 187"/>
                  <a:gd name="T12" fmla="*/ 130 w 136"/>
                  <a:gd name="T13" fmla="*/ 113 h 187"/>
                  <a:gd name="T14" fmla="*/ 134 w 136"/>
                  <a:gd name="T15" fmla="*/ 99 h 187"/>
                  <a:gd name="T16" fmla="*/ 136 w 136"/>
                  <a:gd name="T17" fmla="*/ 85 h 187"/>
                  <a:gd name="T18" fmla="*/ 136 w 136"/>
                  <a:gd name="T19" fmla="*/ 71 h 187"/>
                  <a:gd name="T20" fmla="*/ 136 w 136"/>
                  <a:gd name="T21" fmla="*/ 53 h 187"/>
                  <a:gd name="T22" fmla="*/ 42 w 136"/>
                  <a:gd name="T23" fmla="*/ 0 h 187"/>
                  <a:gd name="T24" fmla="*/ 46 w 136"/>
                  <a:gd name="T25" fmla="*/ 12 h 187"/>
                  <a:gd name="T26" fmla="*/ 48 w 136"/>
                  <a:gd name="T27" fmla="*/ 25 h 187"/>
                  <a:gd name="T28" fmla="*/ 48 w 136"/>
                  <a:gd name="T29" fmla="*/ 43 h 187"/>
                  <a:gd name="T30" fmla="*/ 44 w 136"/>
                  <a:gd name="T31" fmla="*/ 65 h 187"/>
                  <a:gd name="T32" fmla="*/ 42 w 136"/>
                  <a:gd name="T33" fmla="*/ 77 h 187"/>
                  <a:gd name="T34" fmla="*/ 38 w 136"/>
                  <a:gd name="T35" fmla="*/ 89 h 187"/>
                  <a:gd name="T36" fmla="*/ 30 w 136"/>
                  <a:gd name="T37" fmla="*/ 101 h 187"/>
                  <a:gd name="T38" fmla="*/ 22 w 136"/>
                  <a:gd name="T39" fmla="*/ 115 h 187"/>
                  <a:gd name="T40" fmla="*/ 12 w 136"/>
                  <a:gd name="T41" fmla="*/ 127 h 187"/>
                  <a:gd name="T42" fmla="*/ 0 w 136"/>
                  <a:gd name="T43" fmla="*/ 141 h 18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36"/>
                  <a:gd name="T67" fmla="*/ 0 h 187"/>
                  <a:gd name="T68" fmla="*/ 136 w 136"/>
                  <a:gd name="T69" fmla="*/ 187 h 18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36" h="187">
                    <a:moveTo>
                      <a:pt x="0" y="141"/>
                    </a:moveTo>
                    <a:lnTo>
                      <a:pt x="80" y="187"/>
                    </a:lnTo>
                    <a:lnTo>
                      <a:pt x="90" y="179"/>
                    </a:lnTo>
                    <a:lnTo>
                      <a:pt x="100" y="169"/>
                    </a:lnTo>
                    <a:lnTo>
                      <a:pt x="112" y="153"/>
                    </a:lnTo>
                    <a:lnTo>
                      <a:pt x="122" y="135"/>
                    </a:lnTo>
                    <a:lnTo>
                      <a:pt x="130" y="113"/>
                    </a:lnTo>
                    <a:lnTo>
                      <a:pt x="134" y="99"/>
                    </a:lnTo>
                    <a:lnTo>
                      <a:pt x="136" y="85"/>
                    </a:lnTo>
                    <a:lnTo>
                      <a:pt x="136" y="71"/>
                    </a:lnTo>
                    <a:lnTo>
                      <a:pt x="136" y="53"/>
                    </a:lnTo>
                    <a:lnTo>
                      <a:pt x="42" y="0"/>
                    </a:lnTo>
                    <a:lnTo>
                      <a:pt x="46" y="12"/>
                    </a:lnTo>
                    <a:lnTo>
                      <a:pt x="48" y="25"/>
                    </a:lnTo>
                    <a:lnTo>
                      <a:pt x="48" y="43"/>
                    </a:lnTo>
                    <a:lnTo>
                      <a:pt x="44" y="65"/>
                    </a:lnTo>
                    <a:lnTo>
                      <a:pt x="42" y="77"/>
                    </a:lnTo>
                    <a:lnTo>
                      <a:pt x="38" y="89"/>
                    </a:lnTo>
                    <a:lnTo>
                      <a:pt x="30" y="101"/>
                    </a:lnTo>
                    <a:lnTo>
                      <a:pt x="22" y="115"/>
                    </a:lnTo>
                    <a:lnTo>
                      <a:pt x="12" y="127"/>
                    </a:lnTo>
                    <a:lnTo>
                      <a:pt x="0" y="141"/>
                    </a:lnTo>
                    <a:close/>
                  </a:path>
                </a:pathLst>
              </a:custGeom>
              <a:solidFill>
                <a:srgbClr val="B3B3B3"/>
              </a:solidFill>
              <a:ln w="9525">
                <a:noFill/>
                <a:round/>
                <a:headEnd/>
                <a:tailEnd/>
              </a:ln>
            </p:spPr>
            <p:txBody>
              <a:bodyPr/>
              <a:lstStyle/>
              <a:p>
                <a:endParaRPr lang="en-US"/>
              </a:p>
            </p:txBody>
          </p:sp>
          <p:sp>
            <p:nvSpPr>
              <p:cNvPr id="9249" name="Freeform 13"/>
              <p:cNvSpPr>
                <a:spLocks/>
              </p:cNvSpPr>
              <p:nvPr/>
            </p:nvSpPr>
            <p:spPr bwMode="auto">
              <a:xfrm>
                <a:off x="4995" y="1885"/>
                <a:ext cx="66" cy="138"/>
              </a:xfrm>
              <a:custGeom>
                <a:avLst/>
                <a:gdLst>
                  <a:gd name="T0" fmla="*/ 64 w 66"/>
                  <a:gd name="T1" fmla="*/ 0 h 138"/>
                  <a:gd name="T2" fmla="*/ 56 w 66"/>
                  <a:gd name="T3" fmla="*/ 4 h 138"/>
                  <a:gd name="T4" fmla="*/ 56 w 66"/>
                  <a:gd name="T5" fmla="*/ 26 h 138"/>
                  <a:gd name="T6" fmla="*/ 54 w 66"/>
                  <a:gd name="T7" fmla="*/ 44 h 138"/>
                  <a:gd name="T8" fmla="*/ 52 w 66"/>
                  <a:gd name="T9" fmla="*/ 60 h 138"/>
                  <a:gd name="T10" fmla="*/ 46 w 66"/>
                  <a:gd name="T11" fmla="*/ 76 h 138"/>
                  <a:gd name="T12" fmla="*/ 40 w 66"/>
                  <a:gd name="T13" fmla="*/ 90 h 138"/>
                  <a:gd name="T14" fmla="*/ 34 w 66"/>
                  <a:gd name="T15" fmla="*/ 102 h 138"/>
                  <a:gd name="T16" fmla="*/ 20 w 66"/>
                  <a:gd name="T17" fmla="*/ 120 h 138"/>
                  <a:gd name="T18" fmla="*/ 6 w 66"/>
                  <a:gd name="T19" fmla="*/ 134 h 138"/>
                  <a:gd name="T20" fmla="*/ 0 w 66"/>
                  <a:gd name="T21" fmla="*/ 138 h 138"/>
                  <a:gd name="T22" fmla="*/ 26 w 66"/>
                  <a:gd name="T23" fmla="*/ 124 h 138"/>
                  <a:gd name="T24" fmla="*/ 32 w 66"/>
                  <a:gd name="T25" fmla="*/ 116 h 138"/>
                  <a:gd name="T26" fmla="*/ 40 w 66"/>
                  <a:gd name="T27" fmla="*/ 108 h 138"/>
                  <a:gd name="T28" fmla="*/ 48 w 66"/>
                  <a:gd name="T29" fmla="*/ 96 h 138"/>
                  <a:gd name="T30" fmla="*/ 56 w 66"/>
                  <a:gd name="T31" fmla="*/ 78 h 138"/>
                  <a:gd name="T32" fmla="*/ 62 w 66"/>
                  <a:gd name="T33" fmla="*/ 56 h 138"/>
                  <a:gd name="T34" fmla="*/ 66 w 66"/>
                  <a:gd name="T35" fmla="*/ 30 h 138"/>
                  <a:gd name="T36" fmla="*/ 64 w 66"/>
                  <a:gd name="T37" fmla="*/ 0 h 1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6"/>
                  <a:gd name="T58" fmla="*/ 0 h 138"/>
                  <a:gd name="T59" fmla="*/ 66 w 66"/>
                  <a:gd name="T60" fmla="*/ 138 h 1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6" h="138">
                    <a:moveTo>
                      <a:pt x="64" y="0"/>
                    </a:moveTo>
                    <a:lnTo>
                      <a:pt x="56" y="4"/>
                    </a:lnTo>
                    <a:lnTo>
                      <a:pt x="56" y="26"/>
                    </a:lnTo>
                    <a:lnTo>
                      <a:pt x="54" y="44"/>
                    </a:lnTo>
                    <a:lnTo>
                      <a:pt x="52" y="60"/>
                    </a:lnTo>
                    <a:lnTo>
                      <a:pt x="46" y="76"/>
                    </a:lnTo>
                    <a:lnTo>
                      <a:pt x="40" y="90"/>
                    </a:lnTo>
                    <a:lnTo>
                      <a:pt x="34" y="102"/>
                    </a:lnTo>
                    <a:lnTo>
                      <a:pt x="20" y="120"/>
                    </a:lnTo>
                    <a:lnTo>
                      <a:pt x="6" y="134"/>
                    </a:lnTo>
                    <a:lnTo>
                      <a:pt x="0" y="138"/>
                    </a:lnTo>
                    <a:lnTo>
                      <a:pt x="26" y="124"/>
                    </a:lnTo>
                    <a:lnTo>
                      <a:pt x="32" y="116"/>
                    </a:lnTo>
                    <a:lnTo>
                      <a:pt x="40" y="108"/>
                    </a:lnTo>
                    <a:lnTo>
                      <a:pt x="48" y="96"/>
                    </a:lnTo>
                    <a:lnTo>
                      <a:pt x="56" y="78"/>
                    </a:lnTo>
                    <a:lnTo>
                      <a:pt x="62" y="56"/>
                    </a:lnTo>
                    <a:lnTo>
                      <a:pt x="66" y="30"/>
                    </a:lnTo>
                    <a:lnTo>
                      <a:pt x="64" y="0"/>
                    </a:lnTo>
                    <a:close/>
                  </a:path>
                </a:pathLst>
              </a:custGeom>
              <a:solidFill>
                <a:srgbClr val="666666"/>
              </a:solidFill>
              <a:ln w="9525">
                <a:noFill/>
                <a:round/>
                <a:headEnd/>
                <a:tailEnd/>
              </a:ln>
            </p:spPr>
            <p:txBody>
              <a:bodyPr/>
              <a:lstStyle/>
              <a:p>
                <a:endParaRPr lang="en-US"/>
              </a:p>
            </p:txBody>
          </p:sp>
          <p:sp>
            <p:nvSpPr>
              <p:cNvPr id="9250" name="Freeform 14"/>
              <p:cNvSpPr>
                <a:spLocks/>
              </p:cNvSpPr>
              <p:nvPr/>
            </p:nvSpPr>
            <p:spPr bwMode="auto">
              <a:xfrm>
                <a:off x="4801" y="1558"/>
                <a:ext cx="310" cy="463"/>
              </a:xfrm>
              <a:custGeom>
                <a:avLst/>
                <a:gdLst>
                  <a:gd name="T0" fmla="*/ 2 w 310"/>
                  <a:gd name="T1" fmla="*/ 8 h 463"/>
                  <a:gd name="T2" fmla="*/ 2 w 310"/>
                  <a:gd name="T3" fmla="*/ 10 h 463"/>
                  <a:gd name="T4" fmla="*/ 0 w 310"/>
                  <a:gd name="T5" fmla="*/ 12 h 463"/>
                  <a:gd name="T6" fmla="*/ 0 w 310"/>
                  <a:gd name="T7" fmla="*/ 298 h 463"/>
                  <a:gd name="T8" fmla="*/ 2 w 310"/>
                  <a:gd name="T9" fmla="*/ 300 h 463"/>
                  <a:gd name="T10" fmla="*/ 2 w 310"/>
                  <a:gd name="T11" fmla="*/ 301 h 463"/>
                  <a:gd name="T12" fmla="*/ 284 w 310"/>
                  <a:gd name="T13" fmla="*/ 463 h 463"/>
                  <a:gd name="T14" fmla="*/ 288 w 310"/>
                  <a:gd name="T15" fmla="*/ 463 h 463"/>
                  <a:gd name="T16" fmla="*/ 296 w 310"/>
                  <a:gd name="T17" fmla="*/ 457 h 463"/>
                  <a:gd name="T18" fmla="*/ 304 w 310"/>
                  <a:gd name="T19" fmla="*/ 449 h 463"/>
                  <a:gd name="T20" fmla="*/ 308 w 310"/>
                  <a:gd name="T21" fmla="*/ 441 h 463"/>
                  <a:gd name="T22" fmla="*/ 310 w 310"/>
                  <a:gd name="T23" fmla="*/ 435 h 463"/>
                  <a:gd name="T24" fmla="*/ 310 w 310"/>
                  <a:gd name="T25" fmla="*/ 164 h 463"/>
                  <a:gd name="T26" fmla="*/ 310 w 310"/>
                  <a:gd name="T27" fmla="*/ 160 h 463"/>
                  <a:gd name="T28" fmla="*/ 308 w 310"/>
                  <a:gd name="T29" fmla="*/ 158 h 463"/>
                  <a:gd name="T30" fmla="*/ 36 w 310"/>
                  <a:gd name="T31" fmla="*/ 2 h 463"/>
                  <a:gd name="T32" fmla="*/ 32 w 310"/>
                  <a:gd name="T33" fmla="*/ 0 h 463"/>
                  <a:gd name="T34" fmla="*/ 28 w 310"/>
                  <a:gd name="T35" fmla="*/ 0 h 463"/>
                  <a:gd name="T36" fmla="*/ 18 w 310"/>
                  <a:gd name="T37" fmla="*/ 2 h 463"/>
                  <a:gd name="T38" fmla="*/ 2 w 310"/>
                  <a:gd name="T39" fmla="*/ 8 h 463"/>
                  <a:gd name="T40" fmla="*/ 32 w 310"/>
                  <a:gd name="T41" fmla="*/ 10 h 463"/>
                  <a:gd name="T42" fmla="*/ 302 w 310"/>
                  <a:gd name="T43" fmla="*/ 166 h 463"/>
                  <a:gd name="T44" fmla="*/ 302 w 310"/>
                  <a:gd name="T45" fmla="*/ 435 h 463"/>
                  <a:gd name="T46" fmla="*/ 296 w 310"/>
                  <a:gd name="T47" fmla="*/ 443 h 463"/>
                  <a:gd name="T48" fmla="*/ 292 w 310"/>
                  <a:gd name="T49" fmla="*/ 449 h 463"/>
                  <a:gd name="T50" fmla="*/ 286 w 310"/>
                  <a:gd name="T51" fmla="*/ 453 h 463"/>
                  <a:gd name="T52" fmla="*/ 10 w 310"/>
                  <a:gd name="T53" fmla="*/ 294 h 463"/>
                  <a:gd name="T54" fmla="*/ 10 w 310"/>
                  <a:gd name="T55" fmla="*/ 16 h 463"/>
                  <a:gd name="T56" fmla="*/ 22 w 310"/>
                  <a:gd name="T57" fmla="*/ 10 h 463"/>
                  <a:gd name="T58" fmla="*/ 28 w 310"/>
                  <a:gd name="T59" fmla="*/ 10 h 463"/>
                  <a:gd name="T60" fmla="*/ 32 w 310"/>
                  <a:gd name="T61" fmla="*/ 10 h 463"/>
                  <a:gd name="T62" fmla="*/ 2 w 310"/>
                  <a:gd name="T63" fmla="*/ 8 h 463"/>
                  <a:gd name="T64" fmla="*/ 302 w 310"/>
                  <a:gd name="T65" fmla="*/ 435 h 463"/>
                  <a:gd name="T66" fmla="*/ 2 w 310"/>
                  <a:gd name="T67" fmla="*/ 8 h 46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10"/>
                  <a:gd name="T103" fmla="*/ 0 h 463"/>
                  <a:gd name="T104" fmla="*/ 310 w 310"/>
                  <a:gd name="T105" fmla="*/ 463 h 46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10" h="463">
                    <a:moveTo>
                      <a:pt x="2" y="8"/>
                    </a:moveTo>
                    <a:lnTo>
                      <a:pt x="2" y="10"/>
                    </a:lnTo>
                    <a:lnTo>
                      <a:pt x="0" y="12"/>
                    </a:lnTo>
                    <a:lnTo>
                      <a:pt x="0" y="298"/>
                    </a:lnTo>
                    <a:lnTo>
                      <a:pt x="2" y="300"/>
                    </a:lnTo>
                    <a:lnTo>
                      <a:pt x="2" y="301"/>
                    </a:lnTo>
                    <a:lnTo>
                      <a:pt x="284" y="463"/>
                    </a:lnTo>
                    <a:lnTo>
                      <a:pt x="288" y="463"/>
                    </a:lnTo>
                    <a:lnTo>
                      <a:pt x="296" y="457"/>
                    </a:lnTo>
                    <a:lnTo>
                      <a:pt x="304" y="449"/>
                    </a:lnTo>
                    <a:lnTo>
                      <a:pt x="308" y="441"/>
                    </a:lnTo>
                    <a:lnTo>
                      <a:pt x="310" y="435"/>
                    </a:lnTo>
                    <a:lnTo>
                      <a:pt x="310" y="164"/>
                    </a:lnTo>
                    <a:lnTo>
                      <a:pt x="310" y="160"/>
                    </a:lnTo>
                    <a:lnTo>
                      <a:pt x="308" y="158"/>
                    </a:lnTo>
                    <a:lnTo>
                      <a:pt x="36" y="2"/>
                    </a:lnTo>
                    <a:lnTo>
                      <a:pt x="32" y="0"/>
                    </a:lnTo>
                    <a:lnTo>
                      <a:pt x="28" y="0"/>
                    </a:lnTo>
                    <a:lnTo>
                      <a:pt x="18" y="2"/>
                    </a:lnTo>
                    <a:lnTo>
                      <a:pt x="2" y="8"/>
                    </a:lnTo>
                    <a:lnTo>
                      <a:pt x="32" y="10"/>
                    </a:lnTo>
                    <a:lnTo>
                      <a:pt x="302" y="166"/>
                    </a:lnTo>
                    <a:lnTo>
                      <a:pt x="302" y="435"/>
                    </a:lnTo>
                    <a:lnTo>
                      <a:pt x="296" y="443"/>
                    </a:lnTo>
                    <a:lnTo>
                      <a:pt x="292" y="449"/>
                    </a:lnTo>
                    <a:lnTo>
                      <a:pt x="286" y="453"/>
                    </a:lnTo>
                    <a:lnTo>
                      <a:pt x="10" y="294"/>
                    </a:lnTo>
                    <a:lnTo>
                      <a:pt x="10" y="16"/>
                    </a:lnTo>
                    <a:lnTo>
                      <a:pt x="22" y="10"/>
                    </a:lnTo>
                    <a:lnTo>
                      <a:pt x="28" y="10"/>
                    </a:lnTo>
                    <a:lnTo>
                      <a:pt x="32" y="10"/>
                    </a:lnTo>
                    <a:lnTo>
                      <a:pt x="2" y="8"/>
                    </a:lnTo>
                    <a:lnTo>
                      <a:pt x="302" y="435"/>
                    </a:lnTo>
                    <a:lnTo>
                      <a:pt x="2" y="8"/>
                    </a:lnTo>
                    <a:close/>
                  </a:path>
                </a:pathLst>
              </a:custGeom>
              <a:solidFill>
                <a:srgbClr val="333333"/>
              </a:solidFill>
              <a:ln w="9525">
                <a:noFill/>
                <a:round/>
                <a:headEnd/>
                <a:tailEnd/>
              </a:ln>
            </p:spPr>
            <p:txBody>
              <a:bodyPr/>
              <a:lstStyle/>
              <a:p>
                <a:endParaRPr lang="en-US"/>
              </a:p>
            </p:txBody>
          </p:sp>
          <p:sp>
            <p:nvSpPr>
              <p:cNvPr id="9251" name="Freeform 15"/>
              <p:cNvSpPr>
                <a:spLocks/>
              </p:cNvSpPr>
              <p:nvPr/>
            </p:nvSpPr>
            <p:spPr bwMode="auto">
              <a:xfrm>
                <a:off x="4807" y="1570"/>
                <a:ext cx="280" cy="445"/>
              </a:xfrm>
              <a:custGeom>
                <a:avLst/>
                <a:gdLst>
                  <a:gd name="T0" fmla="*/ 0 w 280"/>
                  <a:gd name="T1" fmla="*/ 0 h 445"/>
                  <a:gd name="T2" fmla="*/ 280 w 280"/>
                  <a:gd name="T3" fmla="*/ 162 h 445"/>
                  <a:gd name="T4" fmla="*/ 280 w 280"/>
                  <a:gd name="T5" fmla="*/ 445 h 445"/>
                  <a:gd name="T6" fmla="*/ 0 w 280"/>
                  <a:gd name="T7" fmla="*/ 284 h 445"/>
                  <a:gd name="T8" fmla="*/ 0 w 280"/>
                  <a:gd name="T9" fmla="*/ 0 h 445"/>
                  <a:gd name="T10" fmla="*/ 0 60000 65536"/>
                  <a:gd name="T11" fmla="*/ 0 60000 65536"/>
                  <a:gd name="T12" fmla="*/ 0 60000 65536"/>
                  <a:gd name="T13" fmla="*/ 0 60000 65536"/>
                  <a:gd name="T14" fmla="*/ 0 60000 65536"/>
                  <a:gd name="T15" fmla="*/ 0 w 280"/>
                  <a:gd name="T16" fmla="*/ 0 h 445"/>
                  <a:gd name="T17" fmla="*/ 280 w 280"/>
                  <a:gd name="T18" fmla="*/ 445 h 445"/>
                </a:gdLst>
                <a:ahLst/>
                <a:cxnLst>
                  <a:cxn ang="T10">
                    <a:pos x="T0" y="T1"/>
                  </a:cxn>
                  <a:cxn ang="T11">
                    <a:pos x="T2" y="T3"/>
                  </a:cxn>
                  <a:cxn ang="T12">
                    <a:pos x="T4" y="T5"/>
                  </a:cxn>
                  <a:cxn ang="T13">
                    <a:pos x="T6" y="T7"/>
                  </a:cxn>
                  <a:cxn ang="T14">
                    <a:pos x="T8" y="T9"/>
                  </a:cxn>
                </a:cxnLst>
                <a:rect l="T15" t="T16" r="T17" b="T18"/>
                <a:pathLst>
                  <a:path w="280" h="445">
                    <a:moveTo>
                      <a:pt x="0" y="0"/>
                    </a:moveTo>
                    <a:lnTo>
                      <a:pt x="280" y="162"/>
                    </a:lnTo>
                    <a:lnTo>
                      <a:pt x="280" y="445"/>
                    </a:lnTo>
                    <a:lnTo>
                      <a:pt x="0" y="284"/>
                    </a:lnTo>
                    <a:lnTo>
                      <a:pt x="0" y="0"/>
                    </a:lnTo>
                    <a:close/>
                  </a:path>
                </a:pathLst>
              </a:custGeom>
              <a:solidFill>
                <a:srgbClr val="CCCCCC"/>
              </a:solidFill>
              <a:ln w="9525">
                <a:noFill/>
                <a:round/>
                <a:headEnd/>
                <a:tailEnd/>
              </a:ln>
            </p:spPr>
            <p:txBody>
              <a:bodyPr/>
              <a:lstStyle/>
              <a:p>
                <a:endParaRPr lang="en-US"/>
              </a:p>
            </p:txBody>
          </p:sp>
          <p:sp>
            <p:nvSpPr>
              <p:cNvPr id="9252" name="Freeform 16"/>
              <p:cNvSpPr>
                <a:spLocks/>
              </p:cNvSpPr>
              <p:nvPr/>
            </p:nvSpPr>
            <p:spPr bwMode="auto">
              <a:xfrm>
                <a:off x="4825" y="1602"/>
                <a:ext cx="244" cy="385"/>
              </a:xfrm>
              <a:custGeom>
                <a:avLst/>
                <a:gdLst>
                  <a:gd name="T0" fmla="*/ 0 w 244"/>
                  <a:gd name="T1" fmla="*/ 0 h 385"/>
                  <a:gd name="T2" fmla="*/ 244 w 244"/>
                  <a:gd name="T3" fmla="*/ 142 h 385"/>
                  <a:gd name="T4" fmla="*/ 244 w 244"/>
                  <a:gd name="T5" fmla="*/ 385 h 385"/>
                  <a:gd name="T6" fmla="*/ 0 w 244"/>
                  <a:gd name="T7" fmla="*/ 244 h 385"/>
                  <a:gd name="T8" fmla="*/ 0 w 244"/>
                  <a:gd name="T9" fmla="*/ 0 h 385"/>
                  <a:gd name="T10" fmla="*/ 0 60000 65536"/>
                  <a:gd name="T11" fmla="*/ 0 60000 65536"/>
                  <a:gd name="T12" fmla="*/ 0 60000 65536"/>
                  <a:gd name="T13" fmla="*/ 0 60000 65536"/>
                  <a:gd name="T14" fmla="*/ 0 60000 65536"/>
                  <a:gd name="T15" fmla="*/ 0 w 244"/>
                  <a:gd name="T16" fmla="*/ 0 h 385"/>
                  <a:gd name="T17" fmla="*/ 244 w 244"/>
                  <a:gd name="T18" fmla="*/ 385 h 385"/>
                </a:gdLst>
                <a:ahLst/>
                <a:cxnLst>
                  <a:cxn ang="T10">
                    <a:pos x="T0" y="T1"/>
                  </a:cxn>
                  <a:cxn ang="T11">
                    <a:pos x="T2" y="T3"/>
                  </a:cxn>
                  <a:cxn ang="T12">
                    <a:pos x="T4" y="T5"/>
                  </a:cxn>
                  <a:cxn ang="T13">
                    <a:pos x="T6" y="T7"/>
                  </a:cxn>
                  <a:cxn ang="T14">
                    <a:pos x="T8" y="T9"/>
                  </a:cxn>
                </a:cxnLst>
                <a:rect l="T15" t="T16" r="T17" b="T18"/>
                <a:pathLst>
                  <a:path w="244" h="385">
                    <a:moveTo>
                      <a:pt x="0" y="0"/>
                    </a:moveTo>
                    <a:lnTo>
                      <a:pt x="244" y="142"/>
                    </a:lnTo>
                    <a:lnTo>
                      <a:pt x="244" y="385"/>
                    </a:lnTo>
                    <a:lnTo>
                      <a:pt x="0" y="244"/>
                    </a:lnTo>
                    <a:lnTo>
                      <a:pt x="0" y="0"/>
                    </a:lnTo>
                    <a:close/>
                  </a:path>
                </a:pathLst>
              </a:custGeom>
              <a:solidFill>
                <a:srgbClr val="678BA8"/>
              </a:solidFill>
              <a:ln w="9525">
                <a:noFill/>
                <a:round/>
                <a:headEnd/>
                <a:tailEnd/>
              </a:ln>
            </p:spPr>
            <p:txBody>
              <a:bodyPr/>
              <a:lstStyle/>
              <a:p>
                <a:endParaRPr lang="en-US"/>
              </a:p>
            </p:txBody>
          </p:sp>
          <p:sp>
            <p:nvSpPr>
              <p:cNvPr id="9253" name="Freeform 17"/>
              <p:cNvSpPr>
                <a:spLocks/>
              </p:cNvSpPr>
              <p:nvPr/>
            </p:nvSpPr>
            <p:spPr bwMode="auto">
              <a:xfrm>
                <a:off x="4825" y="1602"/>
                <a:ext cx="244" cy="385"/>
              </a:xfrm>
              <a:custGeom>
                <a:avLst/>
                <a:gdLst>
                  <a:gd name="T0" fmla="*/ 4 w 244"/>
                  <a:gd name="T1" fmla="*/ 2 h 385"/>
                  <a:gd name="T2" fmla="*/ 4 w 244"/>
                  <a:gd name="T3" fmla="*/ 240 h 385"/>
                  <a:gd name="T4" fmla="*/ 244 w 244"/>
                  <a:gd name="T5" fmla="*/ 379 h 385"/>
                  <a:gd name="T6" fmla="*/ 244 w 244"/>
                  <a:gd name="T7" fmla="*/ 385 h 385"/>
                  <a:gd name="T8" fmla="*/ 0 w 244"/>
                  <a:gd name="T9" fmla="*/ 244 h 385"/>
                  <a:gd name="T10" fmla="*/ 0 w 244"/>
                  <a:gd name="T11" fmla="*/ 0 h 385"/>
                  <a:gd name="T12" fmla="*/ 4 w 244"/>
                  <a:gd name="T13" fmla="*/ 2 h 385"/>
                  <a:gd name="T14" fmla="*/ 0 60000 65536"/>
                  <a:gd name="T15" fmla="*/ 0 60000 65536"/>
                  <a:gd name="T16" fmla="*/ 0 60000 65536"/>
                  <a:gd name="T17" fmla="*/ 0 60000 65536"/>
                  <a:gd name="T18" fmla="*/ 0 60000 65536"/>
                  <a:gd name="T19" fmla="*/ 0 60000 65536"/>
                  <a:gd name="T20" fmla="*/ 0 60000 65536"/>
                  <a:gd name="T21" fmla="*/ 0 w 244"/>
                  <a:gd name="T22" fmla="*/ 0 h 385"/>
                  <a:gd name="T23" fmla="*/ 244 w 244"/>
                  <a:gd name="T24" fmla="*/ 385 h 38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4" h="385">
                    <a:moveTo>
                      <a:pt x="4" y="2"/>
                    </a:moveTo>
                    <a:lnTo>
                      <a:pt x="4" y="240"/>
                    </a:lnTo>
                    <a:lnTo>
                      <a:pt x="244" y="379"/>
                    </a:lnTo>
                    <a:lnTo>
                      <a:pt x="244" y="385"/>
                    </a:lnTo>
                    <a:lnTo>
                      <a:pt x="0" y="244"/>
                    </a:lnTo>
                    <a:lnTo>
                      <a:pt x="0" y="0"/>
                    </a:lnTo>
                    <a:lnTo>
                      <a:pt x="4" y="2"/>
                    </a:lnTo>
                    <a:close/>
                  </a:path>
                </a:pathLst>
              </a:custGeom>
              <a:solidFill>
                <a:srgbClr val="FFFFFF"/>
              </a:solidFill>
              <a:ln w="9525">
                <a:noFill/>
                <a:round/>
                <a:headEnd/>
                <a:tailEnd/>
              </a:ln>
            </p:spPr>
            <p:txBody>
              <a:bodyPr/>
              <a:lstStyle/>
              <a:p>
                <a:endParaRPr lang="en-US"/>
              </a:p>
            </p:txBody>
          </p:sp>
          <p:sp>
            <p:nvSpPr>
              <p:cNvPr id="9254" name="Freeform 18"/>
              <p:cNvSpPr>
                <a:spLocks/>
              </p:cNvSpPr>
              <p:nvPr/>
            </p:nvSpPr>
            <p:spPr bwMode="auto">
              <a:xfrm>
                <a:off x="4807" y="1562"/>
                <a:ext cx="300" cy="170"/>
              </a:xfrm>
              <a:custGeom>
                <a:avLst/>
                <a:gdLst>
                  <a:gd name="T0" fmla="*/ 28 w 300"/>
                  <a:gd name="T1" fmla="*/ 0 h 170"/>
                  <a:gd name="T2" fmla="*/ 300 w 300"/>
                  <a:gd name="T3" fmla="*/ 158 h 170"/>
                  <a:gd name="T4" fmla="*/ 280 w 300"/>
                  <a:gd name="T5" fmla="*/ 170 h 170"/>
                  <a:gd name="T6" fmla="*/ 0 w 300"/>
                  <a:gd name="T7" fmla="*/ 8 h 170"/>
                  <a:gd name="T8" fmla="*/ 10 w 300"/>
                  <a:gd name="T9" fmla="*/ 2 h 170"/>
                  <a:gd name="T10" fmla="*/ 20 w 300"/>
                  <a:gd name="T11" fmla="*/ 0 h 170"/>
                  <a:gd name="T12" fmla="*/ 24 w 300"/>
                  <a:gd name="T13" fmla="*/ 0 h 170"/>
                  <a:gd name="T14" fmla="*/ 28 w 300"/>
                  <a:gd name="T15" fmla="*/ 0 h 170"/>
                  <a:gd name="T16" fmla="*/ 0 60000 65536"/>
                  <a:gd name="T17" fmla="*/ 0 60000 65536"/>
                  <a:gd name="T18" fmla="*/ 0 60000 65536"/>
                  <a:gd name="T19" fmla="*/ 0 60000 65536"/>
                  <a:gd name="T20" fmla="*/ 0 60000 65536"/>
                  <a:gd name="T21" fmla="*/ 0 60000 65536"/>
                  <a:gd name="T22" fmla="*/ 0 60000 65536"/>
                  <a:gd name="T23" fmla="*/ 0 60000 65536"/>
                  <a:gd name="T24" fmla="*/ 0 w 300"/>
                  <a:gd name="T25" fmla="*/ 0 h 170"/>
                  <a:gd name="T26" fmla="*/ 300 w 300"/>
                  <a:gd name="T27" fmla="*/ 170 h 17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0" h="170">
                    <a:moveTo>
                      <a:pt x="28" y="0"/>
                    </a:moveTo>
                    <a:lnTo>
                      <a:pt x="300" y="158"/>
                    </a:lnTo>
                    <a:lnTo>
                      <a:pt x="280" y="170"/>
                    </a:lnTo>
                    <a:lnTo>
                      <a:pt x="0" y="8"/>
                    </a:lnTo>
                    <a:lnTo>
                      <a:pt x="10" y="2"/>
                    </a:lnTo>
                    <a:lnTo>
                      <a:pt x="20" y="0"/>
                    </a:lnTo>
                    <a:lnTo>
                      <a:pt x="24" y="0"/>
                    </a:lnTo>
                    <a:lnTo>
                      <a:pt x="28" y="0"/>
                    </a:lnTo>
                    <a:close/>
                  </a:path>
                </a:pathLst>
              </a:custGeom>
              <a:solidFill>
                <a:srgbClr val="E3E3E2"/>
              </a:solidFill>
              <a:ln w="9525">
                <a:noFill/>
                <a:round/>
                <a:headEnd/>
                <a:tailEnd/>
              </a:ln>
            </p:spPr>
            <p:txBody>
              <a:bodyPr/>
              <a:lstStyle/>
              <a:p>
                <a:endParaRPr lang="en-US"/>
              </a:p>
            </p:txBody>
          </p:sp>
          <p:sp>
            <p:nvSpPr>
              <p:cNvPr id="9255" name="Freeform 19"/>
              <p:cNvSpPr>
                <a:spLocks/>
              </p:cNvSpPr>
              <p:nvPr/>
            </p:nvSpPr>
            <p:spPr bwMode="auto">
              <a:xfrm>
                <a:off x="5087" y="1720"/>
                <a:ext cx="20" cy="295"/>
              </a:xfrm>
              <a:custGeom>
                <a:avLst/>
                <a:gdLst>
                  <a:gd name="T0" fmla="*/ 0 w 20"/>
                  <a:gd name="T1" fmla="*/ 295 h 295"/>
                  <a:gd name="T2" fmla="*/ 0 w 20"/>
                  <a:gd name="T3" fmla="*/ 12 h 295"/>
                  <a:gd name="T4" fmla="*/ 20 w 20"/>
                  <a:gd name="T5" fmla="*/ 0 h 295"/>
                  <a:gd name="T6" fmla="*/ 20 w 20"/>
                  <a:gd name="T7" fmla="*/ 273 h 295"/>
                  <a:gd name="T8" fmla="*/ 14 w 20"/>
                  <a:gd name="T9" fmla="*/ 283 h 295"/>
                  <a:gd name="T10" fmla="*/ 8 w 20"/>
                  <a:gd name="T11" fmla="*/ 291 h 295"/>
                  <a:gd name="T12" fmla="*/ 0 w 20"/>
                  <a:gd name="T13" fmla="*/ 295 h 295"/>
                  <a:gd name="T14" fmla="*/ 0 60000 65536"/>
                  <a:gd name="T15" fmla="*/ 0 60000 65536"/>
                  <a:gd name="T16" fmla="*/ 0 60000 65536"/>
                  <a:gd name="T17" fmla="*/ 0 60000 65536"/>
                  <a:gd name="T18" fmla="*/ 0 60000 65536"/>
                  <a:gd name="T19" fmla="*/ 0 60000 65536"/>
                  <a:gd name="T20" fmla="*/ 0 60000 65536"/>
                  <a:gd name="T21" fmla="*/ 0 w 20"/>
                  <a:gd name="T22" fmla="*/ 0 h 295"/>
                  <a:gd name="T23" fmla="*/ 20 w 20"/>
                  <a:gd name="T24" fmla="*/ 295 h 29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 h="295">
                    <a:moveTo>
                      <a:pt x="0" y="295"/>
                    </a:moveTo>
                    <a:lnTo>
                      <a:pt x="0" y="12"/>
                    </a:lnTo>
                    <a:lnTo>
                      <a:pt x="20" y="0"/>
                    </a:lnTo>
                    <a:lnTo>
                      <a:pt x="20" y="273"/>
                    </a:lnTo>
                    <a:lnTo>
                      <a:pt x="14" y="283"/>
                    </a:lnTo>
                    <a:lnTo>
                      <a:pt x="8" y="291"/>
                    </a:lnTo>
                    <a:lnTo>
                      <a:pt x="0" y="295"/>
                    </a:lnTo>
                    <a:close/>
                  </a:path>
                </a:pathLst>
              </a:custGeom>
              <a:solidFill>
                <a:srgbClr val="666666"/>
              </a:solidFill>
              <a:ln w="9525">
                <a:noFill/>
                <a:round/>
                <a:headEnd/>
                <a:tailEnd/>
              </a:ln>
            </p:spPr>
            <p:txBody>
              <a:bodyPr/>
              <a:lstStyle/>
              <a:p>
                <a:endParaRPr lang="en-US"/>
              </a:p>
            </p:txBody>
          </p:sp>
          <p:sp>
            <p:nvSpPr>
              <p:cNvPr id="9256" name="Freeform 20"/>
              <p:cNvSpPr>
                <a:spLocks/>
              </p:cNvSpPr>
              <p:nvPr/>
            </p:nvSpPr>
            <p:spPr bwMode="auto">
              <a:xfrm>
                <a:off x="5123" y="1708"/>
                <a:ext cx="355" cy="501"/>
              </a:xfrm>
              <a:custGeom>
                <a:avLst/>
                <a:gdLst>
                  <a:gd name="T0" fmla="*/ 221 w 355"/>
                  <a:gd name="T1" fmla="*/ 2 h 501"/>
                  <a:gd name="T2" fmla="*/ 9 w 355"/>
                  <a:gd name="T3" fmla="*/ 124 h 501"/>
                  <a:gd name="T4" fmla="*/ 5 w 355"/>
                  <a:gd name="T5" fmla="*/ 128 h 501"/>
                  <a:gd name="T6" fmla="*/ 2 w 355"/>
                  <a:gd name="T7" fmla="*/ 132 h 501"/>
                  <a:gd name="T8" fmla="*/ 0 w 355"/>
                  <a:gd name="T9" fmla="*/ 138 h 501"/>
                  <a:gd name="T10" fmla="*/ 0 w 355"/>
                  <a:gd name="T11" fmla="*/ 142 h 501"/>
                  <a:gd name="T12" fmla="*/ 0 w 355"/>
                  <a:gd name="T13" fmla="*/ 421 h 501"/>
                  <a:gd name="T14" fmla="*/ 0 w 355"/>
                  <a:gd name="T15" fmla="*/ 427 h 501"/>
                  <a:gd name="T16" fmla="*/ 2 w 355"/>
                  <a:gd name="T17" fmla="*/ 431 h 501"/>
                  <a:gd name="T18" fmla="*/ 5 w 355"/>
                  <a:gd name="T19" fmla="*/ 435 h 501"/>
                  <a:gd name="T20" fmla="*/ 9 w 355"/>
                  <a:gd name="T21" fmla="*/ 439 h 501"/>
                  <a:gd name="T22" fmla="*/ 113 w 355"/>
                  <a:gd name="T23" fmla="*/ 499 h 501"/>
                  <a:gd name="T24" fmla="*/ 117 w 355"/>
                  <a:gd name="T25" fmla="*/ 501 h 501"/>
                  <a:gd name="T26" fmla="*/ 123 w 355"/>
                  <a:gd name="T27" fmla="*/ 501 h 501"/>
                  <a:gd name="T28" fmla="*/ 129 w 355"/>
                  <a:gd name="T29" fmla="*/ 501 h 501"/>
                  <a:gd name="T30" fmla="*/ 133 w 355"/>
                  <a:gd name="T31" fmla="*/ 499 h 501"/>
                  <a:gd name="T32" fmla="*/ 345 w 355"/>
                  <a:gd name="T33" fmla="*/ 377 h 501"/>
                  <a:gd name="T34" fmla="*/ 349 w 355"/>
                  <a:gd name="T35" fmla="*/ 373 h 501"/>
                  <a:gd name="T36" fmla="*/ 353 w 355"/>
                  <a:gd name="T37" fmla="*/ 369 h 501"/>
                  <a:gd name="T38" fmla="*/ 355 w 355"/>
                  <a:gd name="T39" fmla="*/ 365 h 501"/>
                  <a:gd name="T40" fmla="*/ 355 w 355"/>
                  <a:gd name="T41" fmla="*/ 359 h 501"/>
                  <a:gd name="T42" fmla="*/ 355 w 355"/>
                  <a:gd name="T43" fmla="*/ 80 h 501"/>
                  <a:gd name="T44" fmla="*/ 355 w 355"/>
                  <a:gd name="T45" fmla="*/ 76 h 501"/>
                  <a:gd name="T46" fmla="*/ 353 w 355"/>
                  <a:gd name="T47" fmla="*/ 70 h 501"/>
                  <a:gd name="T48" fmla="*/ 349 w 355"/>
                  <a:gd name="T49" fmla="*/ 66 h 501"/>
                  <a:gd name="T50" fmla="*/ 345 w 355"/>
                  <a:gd name="T51" fmla="*/ 62 h 501"/>
                  <a:gd name="T52" fmla="*/ 241 w 355"/>
                  <a:gd name="T53" fmla="*/ 2 h 501"/>
                  <a:gd name="T54" fmla="*/ 237 w 355"/>
                  <a:gd name="T55" fmla="*/ 0 h 501"/>
                  <a:gd name="T56" fmla="*/ 231 w 355"/>
                  <a:gd name="T57" fmla="*/ 0 h 501"/>
                  <a:gd name="T58" fmla="*/ 225 w 355"/>
                  <a:gd name="T59" fmla="*/ 0 h 501"/>
                  <a:gd name="T60" fmla="*/ 221 w 355"/>
                  <a:gd name="T61" fmla="*/ 2 h 501"/>
                  <a:gd name="T62" fmla="*/ 117 w 355"/>
                  <a:gd name="T63" fmla="*/ 491 h 501"/>
                  <a:gd name="T64" fmla="*/ 13 w 355"/>
                  <a:gd name="T65" fmla="*/ 431 h 501"/>
                  <a:gd name="T66" fmla="*/ 9 w 355"/>
                  <a:gd name="T67" fmla="*/ 427 h 501"/>
                  <a:gd name="T68" fmla="*/ 7 w 355"/>
                  <a:gd name="T69" fmla="*/ 421 h 501"/>
                  <a:gd name="T70" fmla="*/ 7 w 355"/>
                  <a:gd name="T71" fmla="*/ 142 h 501"/>
                  <a:gd name="T72" fmla="*/ 9 w 355"/>
                  <a:gd name="T73" fmla="*/ 136 h 501"/>
                  <a:gd name="T74" fmla="*/ 13 w 355"/>
                  <a:gd name="T75" fmla="*/ 132 h 501"/>
                  <a:gd name="T76" fmla="*/ 225 w 355"/>
                  <a:gd name="T77" fmla="*/ 10 h 501"/>
                  <a:gd name="T78" fmla="*/ 231 w 355"/>
                  <a:gd name="T79" fmla="*/ 10 h 501"/>
                  <a:gd name="T80" fmla="*/ 237 w 355"/>
                  <a:gd name="T81" fmla="*/ 10 h 501"/>
                  <a:gd name="T82" fmla="*/ 341 w 355"/>
                  <a:gd name="T83" fmla="*/ 70 h 501"/>
                  <a:gd name="T84" fmla="*/ 345 w 355"/>
                  <a:gd name="T85" fmla="*/ 74 h 501"/>
                  <a:gd name="T86" fmla="*/ 345 w 355"/>
                  <a:gd name="T87" fmla="*/ 80 h 501"/>
                  <a:gd name="T88" fmla="*/ 345 w 355"/>
                  <a:gd name="T89" fmla="*/ 359 h 501"/>
                  <a:gd name="T90" fmla="*/ 345 w 355"/>
                  <a:gd name="T91" fmla="*/ 365 h 501"/>
                  <a:gd name="T92" fmla="*/ 341 w 355"/>
                  <a:gd name="T93" fmla="*/ 369 h 501"/>
                  <a:gd name="T94" fmla="*/ 129 w 355"/>
                  <a:gd name="T95" fmla="*/ 491 h 501"/>
                  <a:gd name="T96" fmla="*/ 123 w 355"/>
                  <a:gd name="T97" fmla="*/ 493 h 501"/>
                  <a:gd name="T98" fmla="*/ 117 w 355"/>
                  <a:gd name="T99" fmla="*/ 491 h 501"/>
                  <a:gd name="T100" fmla="*/ 221 w 355"/>
                  <a:gd name="T101" fmla="*/ 2 h 50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55"/>
                  <a:gd name="T154" fmla="*/ 0 h 501"/>
                  <a:gd name="T155" fmla="*/ 355 w 355"/>
                  <a:gd name="T156" fmla="*/ 501 h 50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55" h="501">
                    <a:moveTo>
                      <a:pt x="221" y="2"/>
                    </a:moveTo>
                    <a:lnTo>
                      <a:pt x="9" y="124"/>
                    </a:lnTo>
                    <a:lnTo>
                      <a:pt x="5" y="128"/>
                    </a:lnTo>
                    <a:lnTo>
                      <a:pt x="2" y="132"/>
                    </a:lnTo>
                    <a:lnTo>
                      <a:pt x="0" y="138"/>
                    </a:lnTo>
                    <a:lnTo>
                      <a:pt x="0" y="142"/>
                    </a:lnTo>
                    <a:lnTo>
                      <a:pt x="0" y="421"/>
                    </a:lnTo>
                    <a:lnTo>
                      <a:pt x="0" y="427"/>
                    </a:lnTo>
                    <a:lnTo>
                      <a:pt x="2" y="431"/>
                    </a:lnTo>
                    <a:lnTo>
                      <a:pt x="5" y="435"/>
                    </a:lnTo>
                    <a:lnTo>
                      <a:pt x="9" y="439"/>
                    </a:lnTo>
                    <a:lnTo>
                      <a:pt x="113" y="499"/>
                    </a:lnTo>
                    <a:lnTo>
                      <a:pt x="117" y="501"/>
                    </a:lnTo>
                    <a:lnTo>
                      <a:pt x="123" y="501"/>
                    </a:lnTo>
                    <a:lnTo>
                      <a:pt x="129" y="501"/>
                    </a:lnTo>
                    <a:lnTo>
                      <a:pt x="133" y="499"/>
                    </a:lnTo>
                    <a:lnTo>
                      <a:pt x="345" y="377"/>
                    </a:lnTo>
                    <a:lnTo>
                      <a:pt x="349" y="373"/>
                    </a:lnTo>
                    <a:lnTo>
                      <a:pt x="353" y="369"/>
                    </a:lnTo>
                    <a:lnTo>
                      <a:pt x="355" y="365"/>
                    </a:lnTo>
                    <a:lnTo>
                      <a:pt x="355" y="359"/>
                    </a:lnTo>
                    <a:lnTo>
                      <a:pt x="355" y="80"/>
                    </a:lnTo>
                    <a:lnTo>
                      <a:pt x="355" y="76"/>
                    </a:lnTo>
                    <a:lnTo>
                      <a:pt x="353" y="70"/>
                    </a:lnTo>
                    <a:lnTo>
                      <a:pt x="349" y="66"/>
                    </a:lnTo>
                    <a:lnTo>
                      <a:pt x="345" y="62"/>
                    </a:lnTo>
                    <a:lnTo>
                      <a:pt x="241" y="2"/>
                    </a:lnTo>
                    <a:lnTo>
                      <a:pt x="237" y="0"/>
                    </a:lnTo>
                    <a:lnTo>
                      <a:pt x="231" y="0"/>
                    </a:lnTo>
                    <a:lnTo>
                      <a:pt x="225" y="0"/>
                    </a:lnTo>
                    <a:lnTo>
                      <a:pt x="221" y="2"/>
                    </a:lnTo>
                    <a:lnTo>
                      <a:pt x="117" y="491"/>
                    </a:lnTo>
                    <a:lnTo>
                      <a:pt x="13" y="431"/>
                    </a:lnTo>
                    <a:lnTo>
                      <a:pt x="9" y="427"/>
                    </a:lnTo>
                    <a:lnTo>
                      <a:pt x="7" y="421"/>
                    </a:lnTo>
                    <a:lnTo>
                      <a:pt x="7" y="142"/>
                    </a:lnTo>
                    <a:lnTo>
                      <a:pt x="9" y="136"/>
                    </a:lnTo>
                    <a:lnTo>
                      <a:pt x="13" y="132"/>
                    </a:lnTo>
                    <a:lnTo>
                      <a:pt x="225" y="10"/>
                    </a:lnTo>
                    <a:lnTo>
                      <a:pt x="231" y="10"/>
                    </a:lnTo>
                    <a:lnTo>
                      <a:pt x="237" y="10"/>
                    </a:lnTo>
                    <a:lnTo>
                      <a:pt x="341" y="70"/>
                    </a:lnTo>
                    <a:lnTo>
                      <a:pt x="345" y="74"/>
                    </a:lnTo>
                    <a:lnTo>
                      <a:pt x="345" y="80"/>
                    </a:lnTo>
                    <a:lnTo>
                      <a:pt x="345" y="359"/>
                    </a:lnTo>
                    <a:lnTo>
                      <a:pt x="345" y="365"/>
                    </a:lnTo>
                    <a:lnTo>
                      <a:pt x="341" y="369"/>
                    </a:lnTo>
                    <a:lnTo>
                      <a:pt x="129" y="491"/>
                    </a:lnTo>
                    <a:lnTo>
                      <a:pt x="123" y="493"/>
                    </a:lnTo>
                    <a:lnTo>
                      <a:pt x="117" y="491"/>
                    </a:lnTo>
                    <a:lnTo>
                      <a:pt x="221" y="2"/>
                    </a:lnTo>
                    <a:close/>
                  </a:path>
                </a:pathLst>
              </a:custGeom>
              <a:solidFill>
                <a:srgbClr val="333333"/>
              </a:solidFill>
              <a:ln w="9525">
                <a:noFill/>
                <a:round/>
                <a:headEnd/>
                <a:tailEnd/>
              </a:ln>
            </p:spPr>
            <p:txBody>
              <a:bodyPr/>
              <a:lstStyle/>
              <a:p>
                <a:endParaRPr lang="en-US"/>
              </a:p>
            </p:txBody>
          </p:sp>
          <p:sp>
            <p:nvSpPr>
              <p:cNvPr id="9257" name="Freeform 21"/>
              <p:cNvSpPr>
                <a:spLocks/>
              </p:cNvSpPr>
              <p:nvPr/>
            </p:nvSpPr>
            <p:spPr bwMode="auto">
              <a:xfrm>
                <a:off x="5127" y="1842"/>
                <a:ext cx="119" cy="363"/>
              </a:xfrm>
              <a:custGeom>
                <a:avLst/>
                <a:gdLst>
                  <a:gd name="T0" fmla="*/ 119 w 119"/>
                  <a:gd name="T1" fmla="*/ 363 h 363"/>
                  <a:gd name="T2" fmla="*/ 119 w 119"/>
                  <a:gd name="T3" fmla="*/ 69 h 363"/>
                  <a:gd name="T4" fmla="*/ 1 w 119"/>
                  <a:gd name="T5" fmla="*/ 0 h 363"/>
                  <a:gd name="T6" fmla="*/ 0 w 119"/>
                  <a:gd name="T7" fmla="*/ 8 h 363"/>
                  <a:gd name="T8" fmla="*/ 0 w 119"/>
                  <a:gd name="T9" fmla="*/ 287 h 363"/>
                  <a:gd name="T10" fmla="*/ 1 w 119"/>
                  <a:gd name="T11" fmla="*/ 295 h 363"/>
                  <a:gd name="T12" fmla="*/ 7 w 119"/>
                  <a:gd name="T13" fmla="*/ 301 h 363"/>
                  <a:gd name="T14" fmla="*/ 111 w 119"/>
                  <a:gd name="T15" fmla="*/ 361 h 363"/>
                  <a:gd name="T16" fmla="*/ 119 w 119"/>
                  <a:gd name="T17" fmla="*/ 363 h 3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9"/>
                  <a:gd name="T28" fmla="*/ 0 h 363"/>
                  <a:gd name="T29" fmla="*/ 119 w 119"/>
                  <a:gd name="T30" fmla="*/ 363 h 36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9" h="363">
                    <a:moveTo>
                      <a:pt x="119" y="363"/>
                    </a:moveTo>
                    <a:lnTo>
                      <a:pt x="119" y="69"/>
                    </a:lnTo>
                    <a:lnTo>
                      <a:pt x="1" y="0"/>
                    </a:lnTo>
                    <a:lnTo>
                      <a:pt x="0" y="8"/>
                    </a:lnTo>
                    <a:lnTo>
                      <a:pt x="0" y="287"/>
                    </a:lnTo>
                    <a:lnTo>
                      <a:pt x="1" y="295"/>
                    </a:lnTo>
                    <a:lnTo>
                      <a:pt x="7" y="301"/>
                    </a:lnTo>
                    <a:lnTo>
                      <a:pt x="111" y="361"/>
                    </a:lnTo>
                    <a:lnTo>
                      <a:pt x="119" y="363"/>
                    </a:lnTo>
                    <a:close/>
                  </a:path>
                </a:pathLst>
              </a:custGeom>
              <a:solidFill>
                <a:srgbClr val="CCCCCC"/>
              </a:solidFill>
              <a:ln w="9525">
                <a:noFill/>
                <a:round/>
                <a:headEnd/>
                <a:tailEnd/>
              </a:ln>
            </p:spPr>
            <p:txBody>
              <a:bodyPr/>
              <a:lstStyle/>
              <a:p>
                <a:endParaRPr lang="en-US"/>
              </a:p>
            </p:txBody>
          </p:sp>
          <p:sp>
            <p:nvSpPr>
              <p:cNvPr id="9258" name="Freeform 22"/>
              <p:cNvSpPr>
                <a:spLocks/>
              </p:cNvSpPr>
              <p:nvPr/>
            </p:nvSpPr>
            <p:spPr bwMode="auto">
              <a:xfrm>
                <a:off x="5134" y="1873"/>
                <a:ext cx="100" cy="168"/>
              </a:xfrm>
              <a:custGeom>
                <a:avLst/>
                <a:gdLst>
                  <a:gd name="T0" fmla="*/ 0 w 100"/>
                  <a:gd name="T1" fmla="*/ 0 h 168"/>
                  <a:gd name="T2" fmla="*/ 100 w 100"/>
                  <a:gd name="T3" fmla="*/ 58 h 168"/>
                  <a:gd name="T4" fmla="*/ 100 w 100"/>
                  <a:gd name="T5" fmla="*/ 168 h 168"/>
                  <a:gd name="T6" fmla="*/ 0 w 100"/>
                  <a:gd name="T7" fmla="*/ 110 h 168"/>
                  <a:gd name="T8" fmla="*/ 0 w 100"/>
                  <a:gd name="T9" fmla="*/ 0 h 168"/>
                  <a:gd name="T10" fmla="*/ 0 60000 65536"/>
                  <a:gd name="T11" fmla="*/ 0 60000 65536"/>
                  <a:gd name="T12" fmla="*/ 0 60000 65536"/>
                  <a:gd name="T13" fmla="*/ 0 60000 65536"/>
                  <a:gd name="T14" fmla="*/ 0 60000 65536"/>
                  <a:gd name="T15" fmla="*/ 0 w 100"/>
                  <a:gd name="T16" fmla="*/ 0 h 168"/>
                  <a:gd name="T17" fmla="*/ 100 w 100"/>
                  <a:gd name="T18" fmla="*/ 168 h 168"/>
                </a:gdLst>
                <a:ahLst/>
                <a:cxnLst>
                  <a:cxn ang="T10">
                    <a:pos x="T0" y="T1"/>
                  </a:cxn>
                  <a:cxn ang="T11">
                    <a:pos x="T2" y="T3"/>
                  </a:cxn>
                  <a:cxn ang="T12">
                    <a:pos x="T4" y="T5"/>
                  </a:cxn>
                  <a:cxn ang="T13">
                    <a:pos x="T6" y="T7"/>
                  </a:cxn>
                  <a:cxn ang="T14">
                    <a:pos x="T8" y="T9"/>
                  </a:cxn>
                </a:cxnLst>
                <a:rect l="T15" t="T16" r="T17" b="T18"/>
                <a:pathLst>
                  <a:path w="100" h="168">
                    <a:moveTo>
                      <a:pt x="0" y="0"/>
                    </a:moveTo>
                    <a:lnTo>
                      <a:pt x="100" y="58"/>
                    </a:lnTo>
                    <a:lnTo>
                      <a:pt x="100" y="168"/>
                    </a:lnTo>
                    <a:lnTo>
                      <a:pt x="0" y="110"/>
                    </a:lnTo>
                    <a:lnTo>
                      <a:pt x="0" y="0"/>
                    </a:lnTo>
                    <a:close/>
                  </a:path>
                </a:pathLst>
              </a:custGeom>
              <a:solidFill>
                <a:srgbClr val="666666"/>
              </a:solidFill>
              <a:ln w="9525">
                <a:noFill/>
                <a:round/>
                <a:headEnd/>
                <a:tailEnd/>
              </a:ln>
            </p:spPr>
            <p:txBody>
              <a:bodyPr/>
              <a:lstStyle/>
              <a:p>
                <a:endParaRPr lang="en-US"/>
              </a:p>
            </p:txBody>
          </p:sp>
          <p:sp>
            <p:nvSpPr>
              <p:cNvPr id="9259" name="Freeform 23"/>
              <p:cNvSpPr>
                <a:spLocks/>
              </p:cNvSpPr>
              <p:nvPr/>
            </p:nvSpPr>
            <p:spPr bwMode="auto">
              <a:xfrm>
                <a:off x="5134" y="1873"/>
                <a:ext cx="100" cy="168"/>
              </a:xfrm>
              <a:custGeom>
                <a:avLst/>
                <a:gdLst>
                  <a:gd name="T0" fmla="*/ 4 w 100"/>
                  <a:gd name="T1" fmla="*/ 2 h 168"/>
                  <a:gd name="T2" fmla="*/ 4 w 100"/>
                  <a:gd name="T3" fmla="*/ 106 h 168"/>
                  <a:gd name="T4" fmla="*/ 100 w 100"/>
                  <a:gd name="T5" fmla="*/ 162 h 168"/>
                  <a:gd name="T6" fmla="*/ 100 w 100"/>
                  <a:gd name="T7" fmla="*/ 168 h 168"/>
                  <a:gd name="T8" fmla="*/ 0 w 100"/>
                  <a:gd name="T9" fmla="*/ 110 h 168"/>
                  <a:gd name="T10" fmla="*/ 0 w 100"/>
                  <a:gd name="T11" fmla="*/ 0 h 168"/>
                  <a:gd name="T12" fmla="*/ 4 w 100"/>
                  <a:gd name="T13" fmla="*/ 2 h 168"/>
                  <a:gd name="T14" fmla="*/ 0 60000 65536"/>
                  <a:gd name="T15" fmla="*/ 0 60000 65536"/>
                  <a:gd name="T16" fmla="*/ 0 60000 65536"/>
                  <a:gd name="T17" fmla="*/ 0 60000 65536"/>
                  <a:gd name="T18" fmla="*/ 0 60000 65536"/>
                  <a:gd name="T19" fmla="*/ 0 60000 65536"/>
                  <a:gd name="T20" fmla="*/ 0 60000 65536"/>
                  <a:gd name="T21" fmla="*/ 0 w 100"/>
                  <a:gd name="T22" fmla="*/ 0 h 168"/>
                  <a:gd name="T23" fmla="*/ 100 w 100"/>
                  <a:gd name="T24" fmla="*/ 168 h 1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0" h="168">
                    <a:moveTo>
                      <a:pt x="4" y="2"/>
                    </a:moveTo>
                    <a:lnTo>
                      <a:pt x="4" y="106"/>
                    </a:lnTo>
                    <a:lnTo>
                      <a:pt x="100" y="162"/>
                    </a:lnTo>
                    <a:lnTo>
                      <a:pt x="100" y="168"/>
                    </a:lnTo>
                    <a:lnTo>
                      <a:pt x="0" y="110"/>
                    </a:lnTo>
                    <a:lnTo>
                      <a:pt x="0" y="0"/>
                    </a:lnTo>
                    <a:lnTo>
                      <a:pt x="4" y="2"/>
                    </a:lnTo>
                    <a:close/>
                  </a:path>
                </a:pathLst>
              </a:custGeom>
              <a:solidFill>
                <a:srgbClr val="FFFFFF"/>
              </a:solidFill>
              <a:ln w="9525">
                <a:noFill/>
                <a:round/>
                <a:headEnd/>
                <a:tailEnd/>
              </a:ln>
            </p:spPr>
            <p:txBody>
              <a:bodyPr/>
              <a:lstStyle/>
              <a:p>
                <a:endParaRPr lang="en-US"/>
              </a:p>
            </p:txBody>
          </p:sp>
          <p:sp>
            <p:nvSpPr>
              <p:cNvPr id="9260" name="Freeform 24"/>
              <p:cNvSpPr>
                <a:spLocks/>
              </p:cNvSpPr>
              <p:nvPr/>
            </p:nvSpPr>
            <p:spPr bwMode="auto">
              <a:xfrm>
                <a:off x="5150" y="1903"/>
                <a:ext cx="76" cy="44"/>
              </a:xfrm>
              <a:custGeom>
                <a:avLst/>
                <a:gdLst>
                  <a:gd name="T0" fmla="*/ 0 w 76"/>
                  <a:gd name="T1" fmla="*/ 2 h 44"/>
                  <a:gd name="T2" fmla="*/ 0 w 76"/>
                  <a:gd name="T3" fmla="*/ 4 h 44"/>
                  <a:gd name="T4" fmla="*/ 72 w 76"/>
                  <a:gd name="T5" fmla="*/ 44 h 44"/>
                  <a:gd name="T6" fmla="*/ 74 w 76"/>
                  <a:gd name="T7" fmla="*/ 44 h 44"/>
                  <a:gd name="T8" fmla="*/ 76 w 76"/>
                  <a:gd name="T9" fmla="*/ 44 h 44"/>
                  <a:gd name="T10" fmla="*/ 76 w 76"/>
                  <a:gd name="T11" fmla="*/ 42 h 44"/>
                  <a:gd name="T12" fmla="*/ 74 w 76"/>
                  <a:gd name="T13" fmla="*/ 40 h 44"/>
                  <a:gd name="T14" fmla="*/ 2 w 76"/>
                  <a:gd name="T15" fmla="*/ 0 h 44"/>
                  <a:gd name="T16" fmla="*/ 0 w 76"/>
                  <a:gd name="T17" fmla="*/ 0 h 44"/>
                  <a:gd name="T18" fmla="*/ 0 w 76"/>
                  <a:gd name="T19" fmla="*/ 2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6"/>
                  <a:gd name="T31" fmla="*/ 0 h 44"/>
                  <a:gd name="T32" fmla="*/ 76 w 76"/>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6" h="44">
                    <a:moveTo>
                      <a:pt x="0" y="2"/>
                    </a:moveTo>
                    <a:lnTo>
                      <a:pt x="0" y="4"/>
                    </a:lnTo>
                    <a:lnTo>
                      <a:pt x="72" y="44"/>
                    </a:lnTo>
                    <a:lnTo>
                      <a:pt x="74" y="44"/>
                    </a:lnTo>
                    <a:lnTo>
                      <a:pt x="76" y="44"/>
                    </a:lnTo>
                    <a:lnTo>
                      <a:pt x="76" y="42"/>
                    </a:lnTo>
                    <a:lnTo>
                      <a:pt x="74" y="40"/>
                    </a:lnTo>
                    <a:lnTo>
                      <a:pt x="2" y="0"/>
                    </a:lnTo>
                    <a:lnTo>
                      <a:pt x="0" y="0"/>
                    </a:lnTo>
                    <a:lnTo>
                      <a:pt x="0" y="2"/>
                    </a:lnTo>
                    <a:close/>
                  </a:path>
                </a:pathLst>
              </a:custGeom>
              <a:solidFill>
                <a:srgbClr val="333333"/>
              </a:solidFill>
              <a:ln w="9525">
                <a:noFill/>
                <a:round/>
                <a:headEnd/>
                <a:tailEnd/>
              </a:ln>
            </p:spPr>
            <p:txBody>
              <a:bodyPr/>
              <a:lstStyle/>
              <a:p>
                <a:endParaRPr lang="en-US"/>
              </a:p>
            </p:txBody>
          </p:sp>
          <p:sp>
            <p:nvSpPr>
              <p:cNvPr id="9261" name="Freeform 25"/>
              <p:cNvSpPr>
                <a:spLocks/>
              </p:cNvSpPr>
              <p:nvPr/>
            </p:nvSpPr>
            <p:spPr bwMode="auto">
              <a:xfrm>
                <a:off x="5150" y="1931"/>
                <a:ext cx="76" cy="44"/>
              </a:xfrm>
              <a:custGeom>
                <a:avLst/>
                <a:gdLst>
                  <a:gd name="T0" fmla="*/ 0 w 76"/>
                  <a:gd name="T1" fmla="*/ 2 h 44"/>
                  <a:gd name="T2" fmla="*/ 0 w 76"/>
                  <a:gd name="T3" fmla="*/ 4 h 44"/>
                  <a:gd name="T4" fmla="*/ 72 w 76"/>
                  <a:gd name="T5" fmla="*/ 44 h 44"/>
                  <a:gd name="T6" fmla="*/ 74 w 76"/>
                  <a:gd name="T7" fmla="*/ 44 h 44"/>
                  <a:gd name="T8" fmla="*/ 76 w 76"/>
                  <a:gd name="T9" fmla="*/ 44 h 44"/>
                  <a:gd name="T10" fmla="*/ 76 w 76"/>
                  <a:gd name="T11" fmla="*/ 42 h 44"/>
                  <a:gd name="T12" fmla="*/ 74 w 76"/>
                  <a:gd name="T13" fmla="*/ 40 h 44"/>
                  <a:gd name="T14" fmla="*/ 2 w 76"/>
                  <a:gd name="T15" fmla="*/ 0 h 44"/>
                  <a:gd name="T16" fmla="*/ 0 w 76"/>
                  <a:gd name="T17" fmla="*/ 0 h 44"/>
                  <a:gd name="T18" fmla="*/ 0 w 76"/>
                  <a:gd name="T19" fmla="*/ 2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6"/>
                  <a:gd name="T31" fmla="*/ 0 h 44"/>
                  <a:gd name="T32" fmla="*/ 76 w 76"/>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6" h="44">
                    <a:moveTo>
                      <a:pt x="0" y="2"/>
                    </a:moveTo>
                    <a:lnTo>
                      <a:pt x="0" y="4"/>
                    </a:lnTo>
                    <a:lnTo>
                      <a:pt x="72" y="44"/>
                    </a:lnTo>
                    <a:lnTo>
                      <a:pt x="74" y="44"/>
                    </a:lnTo>
                    <a:lnTo>
                      <a:pt x="76" y="44"/>
                    </a:lnTo>
                    <a:lnTo>
                      <a:pt x="76" y="42"/>
                    </a:lnTo>
                    <a:lnTo>
                      <a:pt x="74" y="40"/>
                    </a:lnTo>
                    <a:lnTo>
                      <a:pt x="2" y="0"/>
                    </a:lnTo>
                    <a:lnTo>
                      <a:pt x="0" y="0"/>
                    </a:lnTo>
                    <a:lnTo>
                      <a:pt x="0" y="2"/>
                    </a:lnTo>
                    <a:close/>
                  </a:path>
                </a:pathLst>
              </a:custGeom>
              <a:solidFill>
                <a:srgbClr val="333333"/>
              </a:solidFill>
              <a:ln w="9525">
                <a:noFill/>
                <a:round/>
                <a:headEnd/>
                <a:tailEnd/>
              </a:ln>
            </p:spPr>
            <p:txBody>
              <a:bodyPr/>
              <a:lstStyle/>
              <a:p>
                <a:endParaRPr lang="en-US"/>
              </a:p>
            </p:txBody>
          </p:sp>
          <p:sp>
            <p:nvSpPr>
              <p:cNvPr id="9262" name="Freeform 26"/>
              <p:cNvSpPr>
                <a:spLocks/>
              </p:cNvSpPr>
              <p:nvPr/>
            </p:nvSpPr>
            <p:spPr bwMode="auto">
              <a:xfrm>
                <a:off x="5168" y="2027"/>
                <a:ext cx="26" cy="34"/>
              </a:xfrm>
              <a:custGeom>
                <a:avLst/>
                <a:gdLst>
                  <a:gd name="T0" fmla="*/ 26 w 26"/>
                  <a:gd name="T1" fmla="*/ 24 h 34"/>
                  <a:gd name="T2" fmla="*/ 26 w 26"/>
                  <a:gd name="T3" fmla="*/ 30 h 34"/>
                  <a:gd name="T4" fmla="*/ 22 w 26"/>
                  <a:gd name="T5" fmla="*/ 34 h 34"/>
                  <a:gd name="T6" fmla="*/ 18 w 26"/>
                  <a:gd name="T7" fmla="*/ 34 h 34"/>
                  <a:gd name="T8" fmla="*/ 14 w 26"/>
                  <a:gd name="T9" fmla="*/ 32 h 34"/>
                  <a:gd name="T10" fmla="*/ 8 w 26"/>
                  <a:gd name="T11" fmla="*/ 28 h 34"/>
                  <a:gd name="T12" fmla="*/ 4 w 26"/>
                  <a:gd name="T13" fmla="*/ 22 h 34"/>
                  <a:gd name="T14" fmla="*/ 2 w 26"/>
                  <a:gd name="T15" fmla="*/ 16 h 34"/>
                  <a:gd name="T16" fmla="*/ 0 w 26"/>
                  <a:gd name="T17" fmla="*/ 10 h 34"/>
                  <a:gd name="T18" fmla="*/ 2 w 26"/>
                  <a:gd name="T19" fmla="*/ 4 h 34"/>
                  <a:gd name="T20" fmla="*/ 4 w 26"/>
                  <a:gd name="T21" fmla="*/ 2 h 34"/>
                  <a:gd name="T22" fmla="*/ 8 w 26"/>
                  <a:gd name="T23" fmla="*/ 0 h 34"/>
                  <a:gd name="T24" fmla="*/ 14 w 26"/>
                  <a:gd name="T25" fmla="*/ 2 h 34"/>
                  <a:gd name="T26" fmla="*/ 18 w 26"/>
                  <a:gd name="T27" fmla="*/ 6 h 34"/>
                  <a:gd name="T28" fmla="*/ 22 w 26"/>
                  <a:gd name="T29" fmla="*/ 12 h 34"/>
                  <a:gd name="T30" fmla="*/ 26 w 26"/>
                  <a:gd name="T31" fmla="*/ 18 h 34"/>
                  <a:gd name="T32" fmla="*/ 26 w 26"/>
                  <a:gd name="T33" fmla="*/ 24 h 3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6"/>
                  <a:gd name="T52" fmla="*/ 0 h 34"/>
                  <a:gd name="T53" fmla="*/ 26 w 26"/>
                  <a:gd name="T54" fmla="*/ 34 h 3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6" h="34">
                    <a:moveTo>
                      <a:pt x="26" y="24"/>
                    </a:moveTo>
                    <a:lnTo>
                      <a:pt x="26" y="30"/>
                    </a:lnTo>
                    <a:lnTo>
                      <a:pt x="22" y="34"/>
                    </a:lnTo>
                    <a:lnTo>
                      <a:pt x="18" y="34"/>
                    </a:lnTo>
                    <a:lnTo>
                      <a:pt x="14" y="32"/>
                    </a:lnTo>
                    <a:lnTo>
                      <a:pt x="8" y="28"/>
                    </a:lnTo>
                    <a:lnTo>
                      <a:pt x="4" y="22"/>
                    </a:lnTo>
                    <a:lnTo>
                      <a:pt x="2" y="16"/>
                    </a:lnTo>
                    <a:lnTo>
                      <a:pt x="0" y="10"/>
                    </a:lnTo>
                    <a:lnTo>
                      <a:pt x="2" y="4"/>
                    </a:lnTo>
                    <a:lnTo>
                      <a:pt x="4" y="2"/>
                    </a:lnTo>
                    <a:lnTo>
                      <a:pt x="8" y="0"/>
                    </a:lnTo>
                    <a:lnTo>
                      <a:pt x="14" y="2"/>
                    </a:lnTo>
                    <a:lnTo>
                      <a:pt x="18" y="6"/>
                    </a:lnTo>
                    <a:lnTo>
                      <a:pt x="22" y="12"/>
                    </a:lnTo>
                    <a:lnTo>
                      <a:pt x="26" y="18"/>
                    </a:lnTo>
                    <a:lnTo>
                      <a:pt x="26" y="24"/>
                    </a:lnTo>
                    <a:close/>
                  </a:path>
                </a:pathLst>
              </a:custGeom>
              <a:solidFill>
                <a:srgbClr val="333333"/>
              </a:solidFill>
              <a:ln w="9525">
                <a:noFill/>
                <a:round/>
                <a:headEnd/>
                <a:tailEnd/>
              </a:ln>
            </p:spPr>
            <p:txBody>
              <a:bodyPr/>
              <a:lstStyle/>
              <a:p>
                <a:endParaRPr lang="en-US"/>
              </a:p>
            </p:txBody>
          </p:sp>
          <p:sp>
            <p:nvSpPr>
              <p:cNvPr id="9263" name="Freeform 27"/>
              <p:cNvSpPr>
                <a:spLocks/>
              </p:cNvSpPr>
              <p:nvPr/>
            </p:nvSpPr>
            <p:spPr bwMode="auto">
              <a:xfrm>
                <a:off x="5146" y="2115"/>
                <a:ext cx="80" cy="58"/>
              </a:xfrm>
              <a:custGeom>
                <a:avLst/>
                <a:gdLst>
                  <a:gd name="T0" fmla="*/ 6 w 80"/>
                  <a:gd name="T1" fmla="*/ 2 h 58"/>
                  <a:gd name="T2" fmla="*/ 4 w 80"/>
                  <a:gd name="T3" fmla="*/ 0 h 58"/>
                  <a:gd name="T4" fmla="*/ 2 w 80"/>
                  <a:gd name="T5" fmla="*/ 2 h 58"/>
                  <a:gd name="T6" fmla="*/ 0 w 80"/>
                  <a:gd name="T7" fmla="*/ 4 h 58"/>
                  <a:gd name="T8" fmla="*/ 0 w 80"/>
                  <a:gd name="T9" fmla="*/ 6 h 58"/>
                  <a:gd name="T10" fmla="*/ 2 w 80"/>
                  <a:gd name="T11" fmla="*/ 12 h 58"/>
                  <a:gd name="T12" fmla="*/ 6 w 80"/>
                  <a:gd name="T13" fmla="*/ 18 h 58"/>
                  <a:gd name="T14" fmla="*/ 72 w 80"/>
                  <a:gd name="T15" fmla="*/ 56 h 58"/>
                  <a:gd name="T16" fmla="*/ 76 w 80"/>
                  <a:gd name="T17" fmla="*/ 58 h 58"/>
                  <a:gd name="T18" fmla="*/ 78 w 80"/>
                  <a:gd name="T19" fmla="*/ 56 h 58"/>
                  <a:gd name="T20" fmla="*/ 80 w 80"/>
                  <a:gd name="T21" fmla="*/ 56 h 58"/>
                  <a:gd name="T22" fmla="*/ 80 w 80"/>
                  <a:gd name="T23" fmla="*/ 52 h 58"/>
                  <a:gd name="T24" fmla="*/ 78 w 80"/>
                  <a:gd name="T25" fmla="*/ 46 h 58"/>
                  <a:gd name="T26" fmla="*/ 72 w 80"/>
                  <a:gd name="T27" fmla="*/ 40 h 58"/>
                  <a:gd name="T28" fmla="*/ 6 w 80"/>
                  <a:gd name="T29" fmla="*/ 2 h 5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80"/>
                  <a:gd name="T46" fmla="*/ 0 h 58"/>
                  <a:gd name="T47" fmla="*/ 80 w 80"/>
                  <a:gd name="T48" fmla="*/ 58 h 5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80" h="58">
                    <a:moveTo>
                      <a:pt x="6" y="2"/>
                    </a:moveTo>
                    <a:lnTo>
                      <a:pt x="4" y="0"/>
                    </a:lnTo>
                    <a:lnTo>
                      <a:pt x="2" y="2"/>
                    </a:lnTo>
                    <a:lnTo>
                      <a:pt x="0" y="4"/>
                    </a:lnTo>
                    <a:lnTo>
                      <a:pt x="0" y="6"/>
                    </a:lnTo>
                    <a:lnTo>
                      <a:pt x="2" y="12"/>
                    </a:lnTo>
                    <a:lnTo>
                      <a:pt x="6" y="18"/>
                    </a:lnTo>
                    <a:lnTo>
                      <a:pt x="72" y="56"/>
                    </a:lnTo>
                    <a:lnTo>
                      <a:pt x="76" y="58"/>
                    </a:lnTo>
                    <a:lnTo>
                      <a:pt x="78" y="56"/>
                    </a:lnTo>
                    <a:lnTo>
                      <a:pt x="80" y="56"/>
                    </a:lnTo>
                    <a:lnTo>
                      <a:pt x="80" y="52"/>
                    </a:lnTo>
                    <a:lnTo>
                      <a:pt x="78" y="46"/>
                    </a:lnTo>
                    <a:lnTo>
                      <a:pt x="72" y="40"/>
                    </a:lnTo>
                    <a:lnTo>
                      <a:pt x="6" y="2"/>
                    </a:lnTo>
                    <a:close/>
                  </a:path>
                </a:pathLst>
              </a:custGeom>
              <a:solidFill>
                <a:srgbClr val="666666"/>
              </a:solidFill>
              <a:ln w="9525">
                <a:noFill/>
                <a:round/>
                <a:headEnd/>
                <a:tailEnd/>
              </a:ln>
            </p:spPr>
            <p:txBody>
              <a:bodyPr/>
              <a:lstStyle/>
              <a:p>
                <a:endParaRPr lang="en-US"/>
              </a:p>
            </p:txBody>
          </p:sp>
          <p:sp>
            <p:nvSpPr>
              <p:cNvPr id="9264" name="Freeform 28"/>
              <p:cNvSpPr>
                <a:spLocks/>
              </p:cNvSpPr>
              <p:nvPr/>
            </p:nvSpPr>
            <p:spPr bwMode="auto">
              <a:xfrm>
                <a:off x="5128" y="1712"/>
                <a:ext cx="344" cy="199"/>
              </a:xfrm>
              <a:custGeom>
                <a:avLst/>
                <a:gdLst>
                  <a:gd name="T0" fmla="*/ 338 w 344"/>
                  <a:gd name="T1" fmla="*/ 62 h 199"/>
                  <a:gd name="T2" fmla="*/ 234 w 344"/>
                  <a:gd name="T3" fmla="*/ 2 h 199"/>
                  <a:gd name="T4" fmla="*/ 226 w 344"/>
                  <a:gd name="T5" fmla="*/ 0 h 199"/>
                  <a:gd name="T6" fmla="*/ 218 w 344"/>
                  <a:gd name="T7" fmla="*/ 2 h 199"/>
                  <a:gd name="T8" fmla="*/ 6 w 344"/>
                  <a:gd name="T9" fmla="*/ 124 h 199"/>
                  <a:gd name="T10" fmla="*/ 0 w 344"/>
                  <a:gd name="T11" fmla="*/ 130 h 199"/>
                  <a:gd name="T12" fmla="*/ 118 w 344"/>
                  <a:gd name="T13" fmla="*/ 199 h 199"/>
                  <a:gd name="T14" fmla="*/ 344 w 344"/>
                  <a:gd name="T15" fmla="*/ 68 h 199"/>
                  <a:gd name="T16" fmla="*/ 338 w 344"/>
                  <a:gd name="T17" fmla="*/ 62 h 1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44"/>
                  <a:gd name="T28" fmla="*/ 0 h 199"/>
                  <a:gd name="T29" fmla="*/ 344 w 344"/>
                  <a:gd name="T30" fmla="*/ 199 h 19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44" h="199">
                    <a:moveTo>
                      <a:pt x="338" y="62"/>
                    </a:moveTo>
                    <a:lnTo>
                      <a:pt x="234" y="2"/>
                    </a:lnTo>
                    <a:lnTo>
                      <a:pt x="226" y="0"/>
                    </a:lnTo>
                    <a:lnTo>
                      <a:pt x="218" y="2"/>
                    </a:lnTo>
                    <a:lnTo>
                      <a:pt x="6" y="124"/>
                    </a:lnTo>
                    <a:lnTo>
                      <a:pt x="0" y="130"/>
                    </a:lnTo>
                    <a:lnTo>
                      <a:pt x="118" y="199"/>
                    </a:lnTo>
                    <a:lnTo>
                      <a:pt x="344" y="68"/>
                    </a:lnTo>
                    <a:lnTo>
                      <a:pt x="338" y="62"/>
                    </a:lnTo>
                    <a:close/>
                  </a:path>
                </a:pathLst>
              </a:custGeom>
              <a:solidFill>
                <a:srgbClr val="E3E3E2"/>
              </a:solidFill>
              <a:ln w="9525">
                <a:noFill/>
                <a:round/>
                <a:headEnd/>
                <a:tailEnd/>
              </a:ln>
            </p:spPr>
            <p:txBody>
              <a:bodyPr/>
              <a:lstStyle/>
              <a:p>
                <a:endParaRPr lang="en-US"/>
              </a:p>
            </p:txBody>
          </p:sp>
          <p:sp>
            <p:nvSpPr>
              <p:cNvPr id="9265" name="Freeform 29"/>
              <p:cNvSpPr>
                <a:spLocks/>
              </p:cNvSpPr>
              <p:nvPr/>
            </p:nvSpPr>
            <p:spPr bwMode="auto">
              <a:xfrm>
                <a:off x="5246" y="1780"/>
                <a:ext cx="228" cy="425"/>
              </a:xfrm>
              <a:custGeom>
                <a:avLst/>
                <a:gdLst>
                  <a:gd name="T0" fmla="*/ 0 w 228"/>
                  <a:gd name="T1" fmla="*/ 131 h 425"/>
                  <a:gd name="T2" fmla="*/ 0 w 228"/>
                  <a:gd name="T3" fmla="*/ 425 h 425"/>
                  <a:gd name="T4" fmla="*/ 8 w 228"/>
                  <a:gd name="T5" fmla="*/ 423 h 425"/>
                  <a:gd name="T6" fmla="*/ 220 w 228"/>
                  <a:gd name="T7" fmla="*/ 301 h 425"/>
                  <a:gd name="T8" fmla="*/ 226 w 228"/>
                  <a:gd name="T9" fmla="*/ 295 h 425"/>
                  <a:gd name="T10" fmla="*/ 228 w 228"/>
                  <a:gd name="T11" fmla="*/ 287 h 425"/>
                  <a:gd name="T12" fmla="*/ 228 w 228"/>
                  <a:gd name="T13" fmla="*/ 8 h 425"/>
                  <a:gd name="T14" fmla="*/ 226 w 228"/>
                  <a:gd name="T15" fmla="*/ 0 h 425"/>
                  <a:gd name="T16" fmla="*/ 0 w 228"/>
                  <a:gd name="T17" fmla="*/ 131 h 4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8"/>
                  <a:gd name="T28" fmla="*/ 0 h 425"/>
                  <a:gd name="T29" fmla="*/ 228 w 228"/>
                  <a:gd name="T30" fmla="*/ 425 h 42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8" h="425">
                    <a:moveTo>
                      <a:pt x="0" y="131"/>
                    </a:moveTo>
                    <a:lnTo>
                      <a:pt x="0" y="425"/>
                    </a:lnTo>
                    <a:lnTo>
                      <a:pt x="8" y="423"/>
                    </a:lnTo>
                    <a:lnTo>
                      <a:pt x="220" y="301"/>
                    </a:lnTo>
                    <a:lnTo>
                      <a:pt x="226" y="295"/>
                    </a:lnTo>
                    <a:lnTo>
                      <a:pt x="228" y="287"/>
                    </a:lnTo>
                    <a:lnTo>
                      <a:pt x="228" y="8"/>
                    </a:lnTo>
                    <a:lnTo>
                      <a:pt x="226" y="0"/>
                    </a:lnTo>
                    <a:lnTo>
                      <a:pt x="0" y="131"/>
                    </a:lnTo>
                    <a:close/>
                  </a:path>
                </a:pathLst>
              </a:custGeom>
              <a:solidFill>
                <a:srgbClr val="666666"/>
              </a:solidFill>
              <a:ln w="9525">
                <a:noFill/>
                <a:round/>
                <a:headEnd/>
                <a:tailEnd/>
              </a:ln>
            </p:spPr>
            <p:txBody>
              <a:bodyPr/>
              <a:lstStyle/>
              <a:p>
                <a:endParaRPr lang="en-US"/>
              </a:p>
            </p:txBody>
          </p:sp>
          <p:sp>
            <p:nvSpPr>
              <p:cNvPr id="9266" name="Freeform 30"/>
              <p:cNvSpPr>
                <a:spLocks/>
              </p:cNvSpPr>
              <p:nvPr/>
            </p:nvSpPr>
            <p:spPr bwMode="auto">
              <a:xfrm>
                <a:off x="4154" y="1935"/>
                <a:ext cx="186" cy="124"/>
              </a:xfrm>
              <a:custGeom>
                <a:avLst/>
                <a:gdLst>
                  <a:gd name="T0" fmla="*/ 44 w 186"/>
                  <a:gd name="T1" fmla="*/ 8 h 124"/>
                  <a:gd name="T2" fmla="*/ 14 w 186"/>
                  <a:gd name="T3" fmla="*/ 24 h 124"/>
                  <a:gd name="T4" fmla="*/ 6 w 186"/>
                  <a:gd name="T5" fmla="*/ 32 h 124"/>
                  <a:gd name="T6" fmla="*/ 2 w 186"/>
                  <a:gd name="T7" fmla="*/ 40 h 124"/>
                  <a:gd name="T8" fmla="*/ 2 w 186"/>
                  <a:gd name="T9" fmla="*/ 42 h 124"/>
                  <a:gd name="T10" fmla="*/ 0 w 186"/>
                  <a:gd name="T11" fmla="*/ 44 h 124"/>
                  <a:gd name="T12" fmla="*/ 0 w 186"/>
                  <a:gd name="T13" fmla="*/ 56 h 124"/>
                  <a:gd name="T14" fmla="*/ 2 w 186"/>
                  <a:gd name="T15" fmla="*/ 62 h 124"/>
                  <a:gd name="T16" fmla="*/ 4 w 186"/>
                  <a:gd name="T17" fmla="*/ 68 h 124"/>
                  <a:gd name="T18" fmla="*/ 8 w 186"/>
                  <a:gd name="T19" fmla="*/ 72 h 124"/>
                  <a:gd name="T20" fmla="*/ 14 w 186"/>
                  <a:gd name="T21" fmla="*/ 76 h 124"/>
                  <a:gd name="T22" fmla="*/ 84 w 186"/>
                  <a:gd name="T23" fmla="*/ 116 h 124"/>
                  <a:gd name="T24" fmla="*/ 96 w 186"/>
                  <a:gd name="T25" fmla="*/ 122 h 124"/>
                  <a:gd name="T26" fmla="*/ 110 w 186"/>
                  <a:gd name="T27" fmla="*/ 124 h 124"/>
                  <a:gd name="T28" fmla="*/ 124 w 186"/>
                  <a:gd name="T29" fmla="*/ 122 h 124"/>
                  <a:gd name="T30" fmla="*/ 138 w 186"/>
                  <a:gd name="T31" fmla="*/ 118 h 124"/>
                  <a:gd name="T32" fmla="*/ 142 w 186"/>
                  <a:gd name="T33" fmla="*/ 116 h 124"/>
                  <a:gd name="T34" fmla="*/ 172 w 186"/>
                  <a:gd name="T35" fmla="*/ 100 h 124"/>
                  <a:gd name="T36" fmla="*/ 178 w 186"/>
                  <a:gd name="T37" fmla="*/ 96 h 124"/>
                  <a:gd name="T38" fmla="*/ 182 w 186"/>
                  <a:gd name="T39" fmla="*/ 90 h 124"/>
                  <a:gd name="T40" fmla="*/ 184 w 186"/>
                  <a:gd name="T41" fmla="*/ 86 h 124"/>
                  <a:gd name="T42" fmla="*/ 186 w 186"/>
                  <a:gd name="T43" fmla="*/ 80 h 124"/>
                  <a:gd name="T44" fmla="*/ 186 w 186"/>
                  <a:gd name="T45" fmla="*/ 68 h 124"/>
                  <a:gd name="T46" fmla="*/ 184 w 186"/>
                  <a:gd name="T47" fmla="*/ 62 h 124"/>
                  <a:gd name="T48" fmla="*/ 182 w 186"/>
                  <a:gd name="T49" fmla="*/ 56 h 124"/>
                  <a:gd name="T50" fmla="*/ 178 w 186"/>
                  <a:gd name="T51" fmla="*/ 52 h 124"/>
                  <a:gd name="T52" fmla="*/ 172 w 186"/>
                  <a:gd name="T53" fmla="*/ 48 h 124"/>
                  <a:gd name="T54" fmla="*/ 102 w 186"/>
                  <a:gd name="T55" fmla="*/ 8 h 124"/>
                  <a:gd name="T56" fmla="*/ 88 w 186"/>
                  <a:gd name="T57" fmla="*/ 2 h 124"/>
                  <a:gd name="T58" fmla="*/ 74 w 186"/>
                  <a:gd name="T59" fmla="*/ 0 h 124"/>
                  <a:gd name="T60" fmla="*/ 58 w 186"/>
                  <a:gd name="T61" fmla="*/ 2 h 124"/>
                  <a:gd name="T62" fmla="*/ 44 w 186"/>
                  <a:gd name="T63" fmla="*/ 8 h 124"/>
                  <a:gd name="T64" fmla="*/ 4 w 186"/>
                  <a:gd name="T65" fmla="*/ 38 h 124"/>
                  <a:gd name="T66" fmla="*/ 2 w 186"/>
                  <a:gd name="T67" fmla="*/ 38 h 124"/>
                  <a:gd name="T68" fmla="*/ 4 w 186"/>
                  <a:gd name="T69" fmla="*/ 38 h 124"/>
                  <a:gd name="T70" fmla="*/ 44 w 186"/>
                  <a:gd name="T71" fmla="*/ 8 h 124"/>
                  <a:gd name="T72" fmla="*/ 88 w 186"/>
                  <a:gd name="T73" fmla="*/ 108 h 124"/>
                  <a:gd name="T74" fmla="*/ 20 w 186"/>
                  <a:gd name="T75" fmla="*/ 68 h 124"/>
                  <a:gd name="T76" fmla="*/ 12 w 186"/>
                  <a:gd name="T77" fmla="*/ 62 h 124"/>
                  <a:gd name="T78" fmla="*/ 10 w 186"/>
                  <a:gd name="T79" fmla="*/ 56 h 124"/>
                  <a:gd name="T80" fmla="*/ 10 w 186"/>
                  <a:gd name="T81" fmla="*/ 44 h 124"/>
                  <a:gd name="T82" fmla="*/ 14 w 186"/>
                  <a:gd name="T83" fmla="*/ 38 h 124"/>
                  <a:gd name="T84" fmla="*/ 20 w 186"/>
                  <a:gd name="T85" fmla="*/ 32 h 124"/>
                  <a:gd name="T86" fmla="*/ 48 w 186"/>
                  <a:gd name="T87" fmla="*/ 16 h 124"/>
                  <a:gd name="T88" fmla="*/ 60 w 186"/>
                  <a:gd name="T89" fmla="*/ 12 h 124"/>
                  <a:gd name="T90" fmla="*/ 74 w 186"/>
                  <a:gd name="T91" fmla="*/ 10 h 124"/>
                  <a:gd name="T92" fmla="*/ 86 w 186"/>
                  <a:gd name="T93" fmla="*/ 12 h 124"/>
                  <a:gd name="T94" fmla="*/ 98 w 186"/>
                  <a:gd name="T95" fmla="*/ 16 h 124"/>
                  <a:gd name="T96" fmla="*/ 168 w 186"/>
                  <a:gd name="T97" fmla="*/ 56 h 124"/>
                  <a:gd name="T98" fmla="*/ 174 w 186"/>
                  <a:gd name="T99" fmla="*/ 62 h 124"/>
                  <a:gd name="T100" fmla="*/ 176 w 186"/>
                  <a:gd name="T101" fmla="*/ 68 h 124"/>
                  <a:gd name="T102" fmla="*/ 176 w 186"/>
                  <a:gd name="T103" fmla="*/ 80 h 124"/>
                  <a:gd name="T104" fmla="*/ 174 w 186"/>
                  <a:gd name="T105" fmla="*/ 86 h 124"/>
                  <a:gd name="T106" fmla="*/ 168 w 186"/>
                  <a:gd name="T107" fmla="*/ 92 h 124"/>
                  <a:gd name="T108" fmla="*/ 138 w 186"/>
                  <a:gd name="T109" fmla="*/ 108 h 124"/>
                  <a:gd name="T110" fmla="*/ 134 w 186"/>
                  <a:gd name="T111" fmla="*/ 110 h 124"/>
                  <a:gd name="T112" fmla="*/ 122 w 186"/>
                  <a:gd name="T113" fmla="*/ 114 h 124"/>
                  <a:gd name="T114" fmla="*/ 110 w 186"/>
                  <a:gd name="T115" fmla="*/ 114 h 124"/>
                  <a:gd name="T116" fmla="*/ 98 w 186"/>
                  <a:gd name="T117" fmla="*/ 112 h 124"/>
                  <a:gd name="T118" fmla="*/ 88 w 186"/>
                  <a:gd name="T119" fmla="*/ 108 h 124"/>
                  <a:gd name="T120" fmla="*/ 44 w 186"/>
                  <a:gd name="T121" fmla="*/ 8 h 12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6"/>
                  <a:gd name="T184" fmla="*/ 0 h 124"/>
                  <a:gd name="T185" fmla="*/ 186 w 186"/>
                  <a:gd name="T186" fmla="*/ 124 h 12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6" h="124">
                    <a:moveTo>
                      <a:pt x="44" y="8"/>
                    </a:moveTo>
                    <a:lnTo>
                      <a:pt x="14" y="24"/>
                    </a:lnTo>
                    <a:lnTo>
                      <a:pt x="6" y="32"/>
                    </a:lnTo>
                    <a:lnTo>
                      <a:pt x="2" y="40"/>
                    </a:lnTo>
                    <a:lnTo>
                      <a:pt x="2" y="42"/>
                    </a:lnTo>
                    <a:lnTo>
                      <a:pt x="0" y="44"/>
                    </a:lnTo>
                    <a:lnTo>
                      <a:pt x="0" y="56"/>
                    </a:lnTo>
                    <a:lnTo>
                      <a:pt x="2" y="62"/>
                    </a:lnTo>
                    <a:lnTo>
                      <a:pt x="4" y="68"/>
                    </a:lnTo>
                    <a:lnTo>
                      <a:pt x="8" y="72"/>
                    </a:lnTo>
                    <a:lnTo>
                      <a:pt x="14" y="76"/>
                    </a:lnTo>
                    <a:lnTo>
                      <a:pt x="84" y="116"/>
                    </a:lnTo>
                    <a:lnTo>
                      <a:pt x="96" y="122"/>
                    </a:lnTo>
                    <a:lnTo>
                      <a:pt x="110" y="124"/>
                    </a:lnTo>
                    <a:lnTo>
                      <a:pt x="124" y="122"/>
                    </a:lnTo>
                    <a:lnTo>
                      <a:pt x="138" y="118"/>
                    </a:lnTo>
                    <a:lnTo>
                      <a:pt x="142" y="116"/>
                    </a:lnTo>
                    <a:lnTo>
                      <a:pt x="172" y="100"/>
                    </a:lnTo>
                    <a:lnTo>
                      <a:pt x="178" y="96"/>
                    </a:lnTo>
                    <a:lnTo>
                      <a:pt x="182" y="90"/>
                    </a:lnTo>
                    <a:lnTo>
                      <a:pt x="184" y="86"/>
                    </a:lnTo>
                    <a:lnTo>
                      <a:pt x="186" y="80"/>
                    </a:lnTo>
                    <a:lnTo>
                      <a:pt x="186" y="68"/>
                    </a:lnTo>
                    <a:lnTo>
                      <a:pt x="184" y="62"/>
                    </a:lnTo>
                    <a:lnTo>
                      <a:pt x="182" y="56"/>
                    </a:lnTo>
                    <a:lnTo>
                      <a:pt x="178" y="52"/>
                    </a:lnTo>
                    <a:lnTo>
                      <a:pt x="172" y="48"/>
                    </a:lnTo>
                    <a:lnTo>
                      <a:pt x="102" y="8"/>
                    </a:lnTo>
                    <a:lnTo>
                      <a:pt x="88" y="2"/>
                    </a:lnTo>
                    <a:lnTo>
                      <a:pt x="74" y="0"/>
                    </a:lnTo>
                    <a:lnTo>
                      <a:pt x="58" y="2"/>
                    </a:lnTo>
                    <a:lnTo>
                      <a:pt x="44" y="8"/>
                    </a:lnTo>
                    <a:lnTo>
                      <a:pt x="4" y="38"/>
                    </a:lnTo>
                    <a:lnTo>
                      <a:pt x="2" y="38"/>
                    </a:lnTo>
                    <a:lnTo>
                      <a:pt x="4" y="38"/>
                    </a:lnTo>
                    <a:lnTo>
                      <a:pt x="44" y="8"/>
                    </a:lnTo>
                    <a:lnTo>
                      <a:pt x="88" y="108"/>
                    </a:lnTo>
                    <a:lnTo>
                      <a:pt x="20" y="68"/>
                    </a:lnTo>
                    <a:lnTo>
                      <a:pt x="12" y="62"/>
                    </a:lnTo>
                    <a:lnTo>
                      <a:pt x="10" y="56"/>
                    </a:lnTo>
                    <a:lnTo>
                      <a:pt x="10" y="44"/>
                    </a:lnTo>
                    <a:lnTo>
                      <a:pt x="14" y="38"/>
                    </a:lnTo>
                    <a:lnTo>
                      <a:pt x="20" y="32"/>
                    </a:lnTo>
                    <a:lnTo>
                      <a:pt x="48" y="16"/>
                    </a:lnTo>
                    <a:lnTo>
                      <a:pt x="60" y="12"/>
                    </a:lnTo>
                    <a:lnTo>
                      <a:pt x="74" y="10"/>
                    </a:lnTo>
                    <a:lnTo>
                      <a:pt x="86" y="12"/>
                    </a:lnTo>
                    <a:lnTo>
                      <a:pt x="98" y="16"/>
                    </a:lnTo>
                    <a:lnTo>
                      <a:pt x="168" y="56"/>
                    </a:lnTo>
                    <a:lnTo>
                      <a:pt x="174" y="62"/>
                    </a:lnTo>
                    <a:lnTo>
                      <a:pt x="176" y="68"/>
                    </a:lnTo>
                    <a:lnTo>
                      <a:pt x="176" y="80"/>
                    </a:lnTo>
                    <a:lnTo>
                      <a:pt x="174" y="86"/>
                    </a:lnTo>
                    <a:lnTo>
                      <a:pt x="168" y="92"/>
                    </a:lnTo>
                    <a:lnTo>
                      <a:pt x="138" y="108"/>
                    </a:lnTo>
                    <a:lnTo>
                      <a:pt x="134" y="110"/>
                    </a:lnTo>
                    <a:lnTo>
                      <a:pt x="122" y="114"/>
                    </a:lnTo>
                    <a:lnTo>
                      <a:pt x="110" y="114"/>
                    </a:lnTo>
                    <a:lnTo>
                      <a:pt x="98" y="112"/>
                    </a:lnTo>
                    <a:lnTo>
                      <a:pt x="88" y="108"/>
                    </a:lnTo>
                    <a:lnTo>
                      <a:pt x="44" y="8"/>
                    </a:lnTo>
                    <a:close/>
                  </a:path>
                </a:pathLst>
              </a:custGeom>
              <a:solidFill>
                <a:srgbClr val="333333"/>
              </a:solidFill>
              <a:ln w="9525">
                <a:noFill/>
                <a:round/>
                <a:headEnd/>
                <a:tailEnd/>
              </a:ln>
            </p:spPr>
            <p:txBody>
              <a:bodyPr/>
              <a:lstStyle/>
              <a:p>
                <a:endParaRPr lang="en-US"/>
              </a:p>
            </p:txBody>
          </p:sp>
          <p:sp>
            <p:nvSpPr>
              <p:cNvPr id="9267" name="Freeform 31"/>
              <p:cNvSpPr>
                <a:spLocks/>
              </p:cNvSpPr>
              <p:nvPr/>
            </p:nvSpPr>
            <p:spPr bwMode="auto">
              <a:xfrm>
                <a:off x="4160" y="1979"/>
                <a:ext cx="174" cy="74"/>
              </a:xfrm>
              <a:custGeom>
                <a:avLst/>
                <a:gdLst>
                  <a:gd name="T0" fmla="*/ 170 w 174"/>
                  <a:gd name="T1" fmla="*/ 32 h 74"/>
                  <a:gd name="T2" fmla="*/ 164 w 174"/>
                  <a:gd name="T3" fmla="*/ 40 h 74"/>
                  <a:gd name="T4" fmla="*/ 134 w 174"/>
                  <a:gd name="T5" fmla="*/ 56 h 74"/>
                  <a:gd name="T6" fmla="*/ 130 w 174"/>
                  <a:gd name="T7" fmla="*/ 58 h 74"/>
                  <a:gd name="T8" fmla="*/ 118 w 174"/>
                  <a:gd name="T9" fmla="*/ 62 h 74"/>
                  <a:gd name="T10" fmla="*/ 104 w 174"/>
                  <a:gd name="T11" fmla="*/ 62 h 74"/>
                  <a:gd name="T12" fmla="*/ 92 w 174"/>
                  <a:gd name="T13" fmla="*/ 60 h 74"/>
                  <a:gd name="T14" fmla="*/ 80 w 174"/>
                  <a:gd name="T15" fmla="*/ 56 h 74"/>
                  <a:gd name="T16" fmla="*/ 62 w 174"/>
                  <a:gd name="T17" fmla="*/ 46 h 74"/>
                  <a:gd name="T18" fmla="*/ 10 w 174"/>
                  <a:gd name="T19" fmla="*/ 16 h 74"/>
                  <a:gd name="T20" fmla="*/ 4 w 174"/>
                  <a:gd name="T21" fmla="*/ 10 h 74"/>
                  <a:gd name="T22" fmla="*/ 0 w 174"/>
                  <a:gd name="T23" fmla="*/ 6 h 74"/>
                  <a:gd name="T24" fmla="*/ 0 w 174"/>
                  <a:gd name="T25" fmla="*/ 0 h 74"/>
                  <a:gd name="T26" fmla="*/ 0 w 174"/>
                  <a:gd name="T27" fmla="*/ 12 h 74"/>
                  <a:gd name="T28" fmla="*/ 0 w 174"/>
                  <a:gd name="T29" fmla="*/ 18 h 74"/>
                  <a:gd name="T30" fmla="*/ 2 w 174"/>
                  <a:gd name="T31" fmla="*/ 22 h 74"/>
                  <a:gd name="T32" fmla="*/ 6 w 174"/>
                  <a:gd name="T33" fmla="*/ 24 h 74"/>
                  <a:gd name="T34" fmla="*/ 10 w 174"/>
                  <a:gd name="T35" fmla="*/ 28 h 74"/>
                  <a:gd name="T36" fmla="*/ 62 w 174"/>
                  <a:gd name="T37" fmla="*/ 58 h 74"/>
                  <a:gd name="T38" fmla="*/ 80 w 174"/>
                  <a:gd name="T39" fmla="*/ 68 h 74"/>
                  <a:gd name="T40" fmla="*/ 92 w 174"/>
                  <a:gd name="T41" fmla="*/ 72 h 74"/>
                  <a:gd name="T42" fmla="*/ 104 w 174"/>
                  <a:gd name="T43" fmla="*/ 74 h 74"/>
                  <a:gd name="T44" fmla="*/ 118 w 174"/>
                  <a:gd name="T45" fmla="*/ 74 h 74"/>
                  <a:gd name="T46" fmla="*/ 130 w 174"/>
                  <a:gd name="T47" fmla="*/ 70 h 74"/>
                  <a:gd name="T48" fmla="*/ 134 w 174"/>
                  <a:gd name="T49" fmla="*/ 68 h 74"/>
                  <a:gd name="T50" fmla="*/ 164 w 174"/>
                  <a:gd name="T51" fmla="*/ 52 h 74"/>
                  <a:gd name="T52" fmla="*/ 168 w 174"/>
                  <a:gd name="T53" fmla="*/ 48 h 74"/>
                  <a:gd name="T54" fmla="*/ 172 w 174"/>
                  <a:gd name="T55" fmla="*/ 44 h 74"/>
                  <a:gd name="T56" fmla="*/ 174 w 174"/>
                  <a:gd name="T57" fmla="*/ 40 h 74"/>
                  <a:gd name="T58" fmla="*/ 174 w 174"/>
                  <a:gd name="T59" fmla="*/ 36 h 74"/>
                  <a:gd name="T60" fmla="*/ 174 w 174"/>
                  <a:gd name="T61" fmla="*/ 24 h 74"/>
                  <a:gd name="T62" fmla="*/ 174 w 174"/>
                  <a:gd name="T63" fmla="*/ 28 h 74"/>
                  <a:gd name="T64" fmla="*/ 170 w 174"/>
                  <a:gd name="T65" fmla="*/ 32 h 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74"/>
                  <a:gd name="T100" fmla="*/ 0 h 74"/>
                  <a:gd name="T101" fmla="*/ 174 w 174"/>
                  <a:gd name="T102" fmla="*/ 74 h 7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74" h="74">
                    <a:moveTo>
                      <a:pt x="170" y="32"/>
                    </a:moveTo>
                    <a:lnTo>
                      <a:pt x="164" y="40"/>
                    </a:lnTo>
                    <a:lnTo>
                      <a:pt x="134" y="56"/>
                    </a:lnTo>
                    <a:lnTo>
                      <a:pt x="130" y="58"/>
                    </a:lnTo>
                    <a:lnTo>
                      <a:pt x="118" y="62"/>
                    </a:lnTo>
                    <a:lnTo>
                      <a:pt x="104" y="62"/>
                    </a:lnTo>
                    <a:lnTo>
                      <a:pt x="92" y="60"/>
                    </a:lnTo>
                    <a:lnTo>
                      <a:pt x="80" y="56"/>
                    </a:lnTo>
                    <a:lnTo>
                      <a:pt x="62" y="46"/>
                    </a:lnTo>
                    <a:lnTo>
                      <a:pt x="10" y="16"/>
                    </a:lnTo>
                    <a:lnTo>
                      <a:pt x="4" y="10"/>
                    </a:lnTo>
                    <a:lnTo>
                      <a:pt x="0" y="6"/>
                    </a:lnTo>
                    <a:lnTo>
                      <a:pt x="0" y="0"/>
                    </a:lnTo>
                    <a:lnTo>
                      <a:pt x="0" y="12"/>
                    </a:lnTo>
                    <a:lnTo>
                      <a:pt x="0" y="18"/>
                    </a:lnTo>
                    <a:lnTo>
                      <a:pt x="2" y="22"/>
                    </a:lnTo>
                    <a:lnTo>
                      <a:pt x="6" y="24"/>
                    </a:lnTo>
                    <a:lnTo>
                      <a:pt x="10" y="28"/>
                    </a:lnTo>
                    <a:lnTo>
                      <a:pt x="62" y="58"/>
                    </a:lnTo>
                    <a:lnTo>
                      <a:pt x="80" y="68"/>
                    </a:lnTo>
                    <a:lnTo>
                      <a:pt x="92" y="72"/>
                    </a:lnTo>
                    <a:lnTo>
                      <a:pt x="104" y="74"/>
                    </a:lnTo>
                    <a:lnTo>
                      <a:pt x="118" y="74"/>
                    </a:lnTo>
                    <a:lnTo>
                      <a:pt x="130" y="70"/>
                    </a:lnTo>
                    <a:lnTo>
                      <a:pt x="134" y="68"/>
                    </a:lnTo>
                    <a:lnTo>
                      <a:pt x="164" y="52"/>
                    </a:lnTo>
                    <a:lnTo>
                      <a:pt x="168" y="48"/>
                    </a:lnTo>
                    <a:lnTo>
                      <a:pt x="172" y="44"/>
                    </a:lnTo>
                    <a:lnTo>
                      <a:pt x="174" y="40"/>
                    </a:lnTo>
                    <a:lnTo>
                      <a:pt x="174" y="36"/>
                    </a:lnTo>
                    <a:lnTo>
                      <a:pt x="174" y="24"/>
                    </a:lnTo>
                    <a:lnTo>
                      <a:pt x="174" y="28"/>
                    </a:lnTo>
                    <a:lnTo>
                      <a:pt x="170" y="32"/>
                    </a:lnTo>
                    <a:close/>
                  </a:path>
                </a:pathLst>
              </a:custGeom>
              <a:solidFill>
                <a:srgbClr val="CCCCCC"/>
              </a:solidFill>
              <a:ln w="9525">
                <a:noFill/>
                <a:round/>
                <a:headEnd/>
                <a:tailEnd/>
              </a:ln>
            </p:spPr>
            <p:txBody>
              <a:bodyPr/>
              <a:lstStyle/>
              <a:p>
                <a:endParaRPr lang="en-US"/>
              </a:p>
            </p:txBody>
          </p:sp>
          <p:sp>
            <p:nvSpPr>
              <p:cNvPr id="9268" name="Freeform 32"/>
              <p:cNvSpPr>
                <a:spLocks/>
              </p:cNvSpPr>
              <p:nvPr/>
            </p:nvSpPr>
            <p:spPr bwMode="auto">
              <a:xfrm>
                <a:off x="4160" y="1941"/>
                <a:ext cx="174" cy="100"/>
              </a:xfrm>
              <a:custGeom>
                <a:avLst/>
                <a:gdLst>
                  <a:gd name="T0" fmla="*/ 164 w 174"/>
                  <a:gd name="T1" fmla="*/ 78 h 100"/>
                  <a:gd name="T2" fmla="*/ 168 w 174"/>
                  <a:gd name="T3" fmla="*/ 74 h 100"/>
                  <a:gd name="T4" fmla="*/ 172 w 174"/>
                  <a:gd name="T5" fmla="*/ 70 h 100"/>
                  <a:gd name="T6" fmla="*/ 174 w 174"/>
                  <a:gd name="T7" fmla="*/ 66 h 100"/>
                  <a:gd name="T8" fmla="*/ 174 w 174"/>
                  <a:gd name="T9" fmla="*/ 62 h 100"/>
                  <a:gd name="T10" fmla="*/ 174 w 174"/>
                  <a:gd name="T11" fmla="*/ 58 h 100"/>
                  <a:gd name="T12" fmla="*/ 172 w 174"/>
                  <a:gd name="T13" fmla="*/ 54 h 100"/>
                  <a:gd name="T14" fmla="*/ 168 w 174"/>
                  <a:gd name="T15" fmla="*/ 50 h 100"/>
                  <a:gd name="T16" fmla="*/ 164 w 174"/>
                  <a:gd name="T17" fmla="*/ 46 h 100"/>
                  <a:gd name="T18" fmla="*/ 94 w 174"/>
                  <a:gd name="T19" fmla="*/ 6 h 100"/>
                  <a:gd name="T20" fmla="*/ 82 w 174"/>
                  <a:gd name="T21" fmla="*/ 2 h 100"/>
                  <a:gd name="T22" fmla="*/ 68 w 174"/>
                  <a:gd name="T23" fmla="*/ 0 h 100"/>
                  <a:gd name="T24" fmla="*/ 52 w 174"/>
                  <a:gd name="T25" fmla="*/ 2 h 100"/>
                  <a:gd name="T26" fmla="*/ 40 w 174"/>
                  <a:gd name="T27" fmla="*/ 6 h 100"/>
                  <a:gd name="T28" fmla="*/ 10 w 174"/>
                  <a:gd name="T29" fmla="*/ 22 h 100"/>
                  <a:gd name="T30" fmla="*/ 6 w 174"/>
                  <a:gd name="T31" fmla="*/ 26 h 100"/>
                  <a:gd name="T32" fmla="*/ 2 w 174"/>
                  <a:gd name="T33" fmla="*/ 30 h 100"/>
                  <a:gd name="T34" fmla="*/ 0 w 174"/>
                  <a:gd name="T35" fmla="*/ 34 h 100"/>
                  <a:gd name="T36" fmla="*/ 0 w 174"/>
                  <a:gd name="T37" fmla="*/ 38 h 100"/>
                  <a:gd name="T38" fmla="*/ 0 w 174"/>
                  <a:gd name="T39" fmla="*/ 42 h 100"/>
                  <a:gd name="T40" fmla="*/ 2 w 174"/>
                  <a:gd name="T41" fmla="*/ 46 h 100"/>
                  <a:gd name="T42" fmla="*/ 6 w 174"/>
                  <a:gd name="T43" fmla="*/ 50 h 100"/>
                  <a:gd name="T44" fmla="*/ 10 w 174"/>
                  <a:gd name="T45" fmla="*/ 54 h 100"/>
                  <a:gd name="T46" fmla="*/ 80 w 174"/>
                  <a:gd name="T47" fmla="*/ 94 h 100"/>
                  <a:gd name="T48" fmla="*/ 92 w 174"/>
                  <a:gd name="T49" fmla="*/ 98 h 100"/>
                  <a:gd name="T50" fmla="*/ 108 w 174"/>
                  <a:gd name="T51" fmla="*/ 100 h 100"/>
                  <a:gd name="T52" fmla="*/ 122 w 174"/>
                  <a:gd name="T53" fmla="*/ 98 h 100"/>
                  <a:gd name="T54" fmla="*/ 134 w 174"/>
                  <a:gd name="T55" fmla="*/ 94 h 100"/>
                  <a:gd name="T56" fmla="*/ 164 w 174"/>
                  <a:gd name="T57" fmla="*/ 78 h 10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74"/>
                  <a:gd name="T88" fmla="*/ 0 h 100"/>
                  <a:gd name="T89" fmla="*/ 174 w 174"/>
                  <a:gd name="T90" fmla="*/ 100 h 10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74" h="100">
                    <a:moveTo>
                      <a:pt x="164" y="78"/>
                    </a:moveTo>
                    <a:lnTo>
                      <a:pt x="168" y="74"/>
                    </a:lnTo>
                    <a:lnTo>
                      <a:pt x="172" y="70"/>
                    </a:lnTo>
                    <a:lnTo>
                      <a:pt x="174" y="66"/>
                    </a:lnTo>
                    <a:lnTo>
                      <a:pt x="174" y="62"/>
                    </a:lnTo>
                    <a:lnTo>
                      <a:pt x="174" y="58"/>
                    </a:lnTo>
                    <a:lnTo>
                      <a:pt x="172" y="54"/>
                    </a:lnTo>
                    <a:lnTo>
                      <a:pt x="168" y="50"/>
                    </a:lnTo>
                    <a:lnTo>
                      <a:pt x="164" y="46"/>
                    </a:lnTo>
                    <a:lnTo>
                      <a:pt x="94" y="6"/>
                    </a:lnTo>
                    <a:lnTo>
                      <a:pt x="82" y="2"/>
                    </a:lnTo>
                    <a:lnTo>
                      <a:pt x="68" y="0"/>
                    </a:lnTo>
                    <a:lnTo>
                      <a:pt x="52" y="2"/>
                    </a:lnTo>
                    <a:lnTo>
                      <a:pt x="40" y="6"/>
                    </a:lnTo>
                    <a:lnTo>
                      <a:pt x="10" y="22"/>
                    </a:lnTo>
                    <a:lnTo>
                      <a:pt x="6" y="26"/>
                    </a:lnTo>
                    <a:lnTo>
                      <a:pt x="2" y="30"/>
                    </a:lnTo>
                    <a:lnTo>
                      <a:pt x="0" y="34"/>
                    </a:lnTo>
                    <a:lnTo>
                      <a:pt x="0" y="38"/>
                    </a:lnTo>
                    <a:lnTo>
                      <a:pt x="0" y="42"/>
                    </a:lnTo>
                    <a:lnTo>
                      <a:pt x="2" y="46"/>
                    </a:lnTo>
                    <a:lnTo>
                      <a:pt x="6" y="50"/>
                    </a:lnTo>
                    <a:lnTo>
                      <a:pt x="10" y="54"/>
                    </a:lnTo>
                    <a:lnTo>
                      <a:pt x="80" y="94"/>
                    </a:lnTo>
                    <a:lnTo>
                      <a:pt x="92" y="98"/>
                    </a:lnTo>
                    <a:lnTo>
                      <a:pt x="108" y="100"/>
                    </a:lnTo>
                    <a:lnTo>
                      <a:pt x="122" y="98"/>
                    </a:lnTo>
                    <a:lnTo>
                      <a:pt x="134" y="94"/>
                    </a:lnTo>
                    <a:lnTo>
                      <a:pt x="164" y="78"/>
                    </a:lnTo>
                    <a:close/>
                  </a:path>
                </a:pathLst>
              </a:custGeom>
              <a:solidFill>
                <a:srgbClr val="E3E3E2"/>
              </a:solidFill>
              <a:ln w="9525">
                <a:noFill/>
                <a:round/>
                <a:headEnd/>
                <a:tailEnd/>
              </a:ln>
            </p:spPr>
            <p:txBody>
              <a:bodyPr/>
              <a:lstStyle/>
              <a:p>
                <a:endParaRPr lang="en-US"/>
              </a:p>
            </p:txBody>
          </p:sp>
          <p:sp>
            <p:nvSpPr>
              <p:cNvPr id="9269" name="Freeform 33"/>
              <p:cNvSpPr>
                <a:spLocks/>
              </p:cNvSpPr>
              <p:nvPr/>
            </p:nvSpPr>
            <p:spPr bwMode="auto">
              <a:xfrm>
                <a:off x="4186" y="1836"/>
                <a:ext cx="136" cy="187"/>
              </a:xfrm>
              <a:custGeom>
                <a:avLst/>
                <a:gdLst>
                  <a:gd name="T0" fmla="*/ 0 w 136"/>
                  <a:gd name="T1" fmla="*/ 141 h 187"/>
                  <a:gd name="T2" fmla="*/ 80 w 136"/>
                  <a:gd name="T3" fmla="*/ 187 h 187"/>
                  <a:gd name="T4" fmla="*/ 90 w 136"/>
                  <a:gd name="T5" fmla="*/ 179 h 187"/>
                  <a:gd name="T6" fmla="*/ 100 w 136"/>
                  <a:gd name="T7" fmla="*/ 169 h 187"/>
                  <a:gd name="T8" fmla="*/ 110 w 136"/>
                  <a:gd name="T9" fmla="*/ 153 h 187"/>
                  <a:gd name="T10" fmla="*/ 122 w 136"/>
                  <a:gd name="T11" fmla="*/ 135 h 187"/>
                  <a:gd name="T12" fmla="*/ 130 w 136"/>
                  <a:gd name="T13" fmla="*/ 113 h 187"/>
                  <a:gd name="T14" fmla="*/ 134 w 136"/>
                  <a:gd name="T15" fmla="*/ 99 h 187"/>
                  <a:gd name="T16" fmla="*/ 136 w 136"/>
                  <a:gd name="T17" fmla="*/ 85 h 187"/>
                  <a:gd name="T18" fmla="*/ 136 w 136"/>
                  <a:gd name="T19" fmla="*/ 71 h 187"/>
                  <a:gd name="T20" fmla="*/ 136 w 136"/>
                  <a:gd name="T21" fmla="*/ 53 h 187"/>
                  <a:gd name="T22" fmla="*/ 42 w 136"/>
                  <a:gd name="T23" fmla="*/ 0 h 187"/>
                  <a:gd name="T24" fmla="*/ 46 w 136"/>
                  <a:gd name="T25" fmla="*/ 12 h 187"/>
                  <a:gd name="T26" fmla="*/ 48 w 136"/>
                  <a:gd name="T27" fmla="*/ 25 h 187"/>
                  <a:gd name="T28" fmla="*/ 48 w 136"/>
                  <a:gd name="T29" fmla="*/ 43 h 187"/>
                  <a:gd name="T30" fmla="*/ 44 w 136"/>
                  <a:gd name="T31" fmla="*/ 65 h 187"/>
                  <a:gd name="T32" fmla="*/ 42 w 136"/>
                  <a:gd name="T33" fmla="*/ 77 h 187"/>
                  <a:gd name="T34" fmla="*/ 36 w 136"/>
                  <a:gd name="T35" fmla="*/ 89 h 187"/>
                  <a:gd name="T36" fmla="*/ 30 w 136"/>
                  <a:gd name="T37" fmla="*/ 101 h 187"/>
                  <a:gd name="T38" fmla="*/ 22 w 136"/>
                  <a:gd name="T39" fmla="*/ 115 h 187"/>
                  <a:gd name="T40" fmla="*/ 12 w 136"/>
                  <a:gd name="T41" fmla="*/ 127 h 187"/>
                  <a:gd name="T42" fmla="*/ 0 w 136"/>
                  <a:gd name="T43" fmla="*/ 141 h 18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36"/>
                  <a:gd name="T67" fmla="*/ 0 h 187"/>
                  <a:gd name="T68" fmla="*/ 136 w 136"/>
                  <a:gd name="T69" fmla="*/ 187 h 18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36" h="187">
                    <a:moveTo>
                      <a:pt x="0" y="141"/>
                    </a:moveTo>
                    <a:lnTo>
                      <a:pt x="80" y="187"/>
                    </a:lnTo>
                    <a:lnTo>
                      <a:pt x="90" y="179"/>
                    </a:lnTo>
                    <a:lnTo>
                      <a:pt x="100" y="169"/>
                    </a:lnTo>
                    <a:lnTo>
                      <a:pt x="110" y="153"/>
                    </a:lnTo>
                    <a:lnTo>
                      <a:pt x="122" y="135"/>
                    </a:lnTo>
                    <a:lnTo>
                      <a:pt x="130" y="113"/>
                    </a:lnTo>
                    <a:lnTo>
                      <a:pt x="134" y="99"/>
                    </a:lnTo>
                    <a:lnTo>
                      <a:pt x="136" y="85"/>
                    </a:lnTo>
                    <a:lnTo>
                      <a:pt x="136" y="71"/>
                    </a:lnTo>
                    <a:lnTo>
                      <a:pt x="136" y="53"/>
                    </a:lnTo>
                    <a:lnTo>
                      <a:pt x="42" y="0"/>
                    </a:lnTo>
                    <a:lnTo>
                      <a:pt x="46" y="12"/>
                    </a:lnTo>
                    <a:lnTo>
                      <a:pt x="48" y="25"/>
                    </a:lnTo>
                    <a:lnTo>
                      <a:pt x="48" y="43"/>
                    </a:lnTo>
                    <a:lnTo>
                      <a:pt x="44" y="65"/>
                    </a:lnTo>
                    <a:lnTo>
                      <a:pt x="42" y="77"/>
                    </a:lnTo>
                    <a:lnTo>
                      <a:pt x="36" y="89"/>
                    </a:lnTo>
                    <a:lnTo>
                      <a:pt x="30" y="101"/>
                    </a:lnTo>
                    <a:lnTo>
                      <a:pt x="22" y="115"/>
                    </a:lnTo>
                    <a:lnTo>
                      <a:pt x="12" y="127"/>
                    </a:lnTo>
                    <a:lnTo>
                      <a:pt x="0" y="141"/>
                    </a:lnTo>
                    <a:close/>
                  </a:path>
                </a:pathLst>
              </a:custGeom>
              <a:solidFill>
                <a:srgbClr val="B3B3B3"/>
              </a:solidFill>
              <a:ln w="9525">
                <a:noFill/>
                <a:round/>
                <a:headEnd/>
                <a:tailEnd/>
              </a:ln>
            </p:spPr>
            <p:txBody>
              <a:bodyPr/>
              <a:lstStyle/>
              <a:p>
                <a:endParaRPr lang="en-US"/>
              </a:p>
            </p:txBody>
          </p:sp>
          <p:sp>
            <p:nvSpPr>
              <p:cNvPr id="9270" name="Freeform 34"/>
              <p:cNvSpPr>
                <a:spLocks/>
              </p:cNvSpPr>
              <p:nvPr/>
            </p:nvSpPr>
            <p:spPr bwMode="auto">
              <a:xfrm>
                <a:off x="4266" y="1885"/>
                <a:ext cx="64" cy="138"/>
              </a:xfrm>
              <a:custGeom>
                <a:avLst/>
                <a:gdLst>
                  <a:gd name="T0" fmla="*/ 64 w 64"/>
                  <a:gd name="T1" fmla="*/ 0 h 138"/>
                  <a:gd name="T2" fmla="*/ 56 w 64"/>
                  <a:gd name="T3" fmla="*/ 4 h 138"/>
                  <a:gd name="T4" fmla="*/ 56 w 64"/>
                  <a:gd name="T5" fmla="*/ 26 h 138"/>
                  <a:gd name="T6" fmla="*/ 54 w 64"/>
                  <a:gd name="T7" fmla="*/ 44 h 138"/>
                  <a:gd name="T8" fmla="*/ 50 w 64"/>
                  <a:gd name="T9" fmla="*/ 60 h 138"/>
                  <a:gd name="T10" fmla="*/ 46 w 64"/>
                  <a:gd name="T11" fmla="*/ 76 h 138"/>
                  <a:gd name="T12" fmla="*/ 40 w 64"/>
                  <a:gd name="T13" fmla="*/ 90 h 138"/>
                  <a:gd name="T14" fmla="*/ 32 w 64"/>
                  <a:gd name="T15" fmla="*/ 102 h 138"/>
                  <a:gd name="T16" fmla="*/ 20 w 64"/>
                  <a:gd name="T17" fmla="*/ 120 h 138"/>
                  <a:gd name="T18" fmla="*/ 6 w 64"/>
                  <a:gd name="T19" fmla="*/ 134 h 138"/>
                  <a:gd name="T20" fmla="*/ 0 w 64"/>
                  <a:gd name="T21" fmla="*/ 138 h 138"/>
                  <a:gd name="T22" fmla="*/ 24 w 64"/>
                  <a:gd name="T23" fmla="*/ 124 h 138"/>
                  <a:gd name="T24" fmla="*/ 32 w 64"/>
                  <a:gd name="T25" fmla="*/ 116 h 138"/>
                  <a:gd name="T26" fmla="*/ 40 w 64"/>
                  <a:gd name="T27" fmla="*/ 108 h 138"/>
                  <a:gd name="T28" fmla="*/ 48 w 64"/>
                  <a:gd name="T29" fmla="*/ 96 h 138"/>
                  <a:gd name="T30" fmla="*/ 56 w 64"/>
                  <a:gd name="T31" fmla="*/ 78 h 138"/>
                  <a:gd name="T32" fmla="*/ 62 w 64"/>
                  <a:gd name="T33" fmla="*/ 56 h 138"/>
                  <a:gd name="T34" fmla="*/ 64 w 64"/>
                  <a:gd name="T35" fmla="*/ 30 h 138"/>
                  <a:gd name="T36" fmla="*/ 64 w 64"/>
                  <a:gd name="T37" fmla="*/ 0 h 1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4"/>
                  <a:gd name="T58" fmla="*/ 0 h 138"/>
                  <a:gd name="T59" fmla="*/ 64 w 64"/>
                  <a:gd name="T60" fmla="*/ 138 h 1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4" h="138">
                    <a:moveTo>
                      <a:pt x="64" y="0"/>
                    </a:moveTo>
                    <a:lnTo>
                      <a:pt x="56" y="4"/>
                    </a:lnTo>
                    <a:lnTo>
                      <a:pt x="56" y="26"/>
                    </a:lnTo>
                    <a:lnTo>
                      <a:pt x="54" y="44"/>
                    </a:lnTo>
                    <a:lnTo>
                      <a:pt x="50" y="60"/>
                    </a:lnTo>
                    <a:lnTo>
                      <a:pt x="46" y="76"/>
                    </a:lnTo>
                    <a:lnTo>
                      <a:pt x="40" y="90"/>
                    </a:lnTo>
                    <a:lnTo>
                      <a:pt x="32" y="102"/>
                    </a:lnTo>
                    <a:lnTo>
                      <a:pt x="20" y="120"/>
                    </a:lnTo>
                    <a:lnTo>
                      <a:pt x="6" y="134"/>
                    </a:lnTo>
                    <a:lnTo>
                      <a:pt x="0" y="138"/>
                    </a:lnTo>
                    <a:lnTo>
                      <a:pt x="24" y="124"/>
                    </a:lnTo>
                    <a:lnTo>
                      <a:pt x="32" y="116"/>
                    </a:lnTo>
                    <a:lnTo>
                      <a:pt x="40" y="108"/>
                    </a:lnTo>
                    <a:lnTo>
                      <a:pt x="48" y="96"/>
                    </a:lnTo>
                    <a:lnTo>
                      <a:pt x="56" y="78"/>
                    </a:lnTo>
                    <a:lnTo>
                      <a:pt x="62" y="56"/>
                    </a:lnTo>
                    <a:lnTo>
                      <a:pt x="64" y="30"/>
                    </a:lnTo>
                    <a:lnTo>
                      <a:pt x="64" y="0"/>
                    </a:lnTo>
                    <a:close/>
                  </a:path>
                </a:pathLst>
              </a:custGeom>
              <a:solidFill>
                <a:srgbClr val="666666"/>
              </a:solidFill>
              <a:ln w="9525">
                <a:noFill/>
                <a:round/>
                <a:headEnd/>
                <a:tailEnd/>
              </a:ln>
            </p:spPr>
            <p:txBody>
              <a:bodyPr/>
              <a:lstStyle/>
              <a:p>
                <a:endParaRPr lang="en-US"/>
              </a:p>
            </p:txBody>
          </p:sp>
          <p:sp>
            <p:nvSpPr>
              <p:cNvPr id="9271" name="Freeform 35"/>
              <p:cNvSpPr>
                <a:spLocks/>
              </p:cNvSpPr>
              <p:nvPr/>
            </p:nvSpPr>
            <p:spPr bwMode="auto">
              <a:xfrm>
                <a:off x="4072" y="1558"/>
                <a:ext cx="310" cy="463"/>
              </a:xfrm>
              <a:custGeom>
                <a:avLst/>
                <a:gdLst>
                  <a:gd name="T0" fmla="*/ 2 w 310"/>
                  <a:gd name="T1" fmla="*/ 8 h 463"/>
                  <a:gd name="T2" fmla="*/ 0 w 310"/>
                  <a:gd name="T3" fmla="*/ 10 h 463"/>
                  <a:gd name="T4" fmla="*/ 0 w 310"/>
                  <a:gd name="T5" fmla="*/ 12 h 463"/>
                  <a:gd name="T6" fmla="*/ 0 w 310"/>
                  <a:gd name="T7" fmla="*/ 298 h 463"/>
                  <a:gd name="T8" fmla="*/ 0 w 310"/>
                  <a:gd name="T9" fmla="*/ 300 h 463"/>
                  <a:gd name="T10" fmla="*/ 2 w 310"/>
                  <a:gd name="T11" fmla="*/ 301 h 463"/>
                  <a:gd name="T12" fmla="*/ 282 w 310"/>
                  <a:gd name="T13" fmla="*/ 463 h 463"/>
                  <a:gd name="T14" fmla="*/ 288 w 310"/>
                  <a:gd name="T15" fmla="*/ 463 h 463"/>
                  <a:gd name="T16" fmla="*/ 296 w 310"/>
                  <a:gd name="T17" fmla="*/ 457 h 463"/>
                  <a:gd name="T18" fmla="*/ 302 w 310"/>
                  <a:gd name="T19" fmla="*/ 449 h 463"/>
                  <a:gd name="T20" fmla="*/ 308 w 310"/>
                  <a:gd name="T21" fmla="*/ 441 h 463"/>
                  <a:gd name="T22" fmla="*/ 310 w 310"/>
                  <a:gd name="T23" fmla="*/ 435 h 463"/>
                  <a:gd name="T24" fmla="*/ 310 w 310"/>
                  <a:gd name="T25" fmla="*/ 164 h 463"/>
                  <a:gd name="T26" fmla="*/ 310 w 310"/>
                  <a:gd name="T27" fmla="*/ 160 h 463"/>
                  <a:gd name="T28" fmla="*/ 308 w 310"/>
                  <a:gd name="T29" fmla="*/ 158 h 463"/>
                  <a:gd name="T30" fmla="*/ 36 w 310"/>
                  <a:gd name="T31" fmla="*/ 2 h 463"/>
                  <a:gd name="T32" fmla="*/ 32 w 310"/>
                  <a:gd name="T33" fmla="*/ 0 h 463"/>
                  <a:gd name="T34" fmla="*/ 28 w 310"/>
                  <a:gd name="T35" fmla="*/ 0 h 463"/>
                  <a:gd name="T36" fmla="*/ 18 w 310"/>
                  <a:gd name="T37" fmla="*/ 2 h 463"/>
                  <a:gd name="T38" fmla="*/ 2 w 310"/>
                  <a:gd name="T39" fmla="*/ 8 h 463"/>
                  <a:gd name="T40" fmla="*/ 30 w 310"/>
                  <a:gd name="T41" fmla="*/ 10 h 463"/>
                  <a:gd name="T42" fmla="*/ 300 w 310"/>
                  <a:gd name="T43" fmla="*/ 166 h 463"/>
                  <a:gd name="T44" fmla="*/ 300 w 310"/>
                  <a:gd name="T45" fmla="*/ 435 h 463"/>
                  <a:gd name="T46" fmla="*/ 296 w 310"/>
                  <a:gd name="T47" fmla="*/ 443 h 463"/>
                  <a:gd name="T48" fmla="*/ 290 w 310"/>
                  <a:gd name="T49" fmla="*/ 449 h 463"/>
                  <a:gd name="T50" fmla="*/ 284 w 310"/>
                  <a:gd name="T51" fmla="*/ 453 h 463"/>
                  <a:gd name="T52" fmla="*/ 10 w 310"/>
                  <a:gd name="T53" fmla="*/ 294 h 463"/>
                  <a:gd name="T54" fmla="*/ 10 w 310"/>
                  <a:gd name="T55" fmla="*/ 16 h 463"/>
                  <a:gd name="T56" fmla="*/ 22 w 310"/>
                  <a:gd name="T57" fmla="*/ 10 h 463"/>
                  <a:gd name="T58" fmla="*/ 28 w 310"/>
                  <a:gd name="T59" fmla="*/ 10 h 463"/>
                  <a:gd name="T60" fmla="*/ 30 w 310"/>
                  <a:gd name="T61" fmla="*/ 10 h 463"/>
                  <a:gd name="T62" fmla="*/ 2 w 310"/>
                  <a:gd name="T63" fmla="*/ 8 h 463"/>
                  <a:gd name="T64" fmla="*/ 300 w 310"/>
                  <a:gd name="T65" fmla="*/ 435 h 463"/>
                  <a:gd name="T66" fmla="*/ 2 w 310"/>
                  <a:gd name="T67" fmla="*/ 8 h 46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10"/>
                  <a:gd name="T103" fmla="*/ 0 h 463"/>
                  <a:gd name="T104" fmla="*/ 310 w 310"/>
                  <a:gd name="T105" fmla="*/ 463 h 46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10" h="463">
                    <a:moveTo>
                      <a:pt x="2" y="8"/>
                    </a:moveTo>
                    <a:lnTo>
                      <a:pt x="0" y="10"/>
                    </a:lnTo>
                    <a:lnTo>
                      <a:pt x="0" y="12"/>
                    </a:lnTo>
                    <a:lnTo>
                      <a:pt x="0" y="298"/>
                    </a:lnTo>
                    <a:lnTo>
                      <a:pt x="0" y="300"/>
                    </a:lnTo>
                    <a:lnTo>
                      <a:pt x="2" y="301"/>
                    </a:lnTo>
                    <a:lnTo>
                      <a:pt x="282" y="463"/>
                    </a:lnTo>
                    <a:lnTo>
                      <a:pt x="288" y="463"/>
                    </a:lnTo>
                    <a:lnTo>
                      <a:pt x="296" y="457"/>
                    </a:lnTo>
                    <a:lnTo>
                      <a:pt x="302" y="449"/>
                    </a:lnTo>
                    <a:lnTo>
                      <a:pt x="308" y="441"/>
                    </a:lnTo>
                    <a:lnTo>
                      <a:pt x="310" y="435"/>
                    </a:lnTo>
                    <a:lnTo>
                      <a:pt x="310" y="164"/>
                    </a:lnTo>
                    <a:lnTo>
                      <a:pt x="310" y="160"/>
                    </a:lnTo>
                    <a:lnTo>
                      <a:pt x="308" y="158"/>
                    </a:lnTo>
                    <a:lnTo>
                      <a:pt x="36" y="2"/>
                    </a:lnTo>
                    <a:lnTo>
                      <a:pt x="32" y="0"/>
                    </a:lnTo>
                    <a:lnTo>
                      <a:pt x="28" y="0"/>
                    </a:lnTo>
                    <a:lnTo>
                      <a:pt x="18" y="2"/>
                    </a:lnTo>
                    <a:lnTo>
                      <a:pt x="2" y="8"/>
                    </a:lnTo>
                    <a:lnTo>
                      <a:pt x="30" y="10"/>
                    </a:lnTo>
                    <a:lnTo>
                      <a:pt x="300" y="166"/>
                    </a:lnTo>
                    <a:lnTo>
                      <a:pt x="300" y="435"/>
                    </a:lnTo>
                    <a:lnTo>
                      <a:pt x="296" y="443"/>
                    </a:lnTo>
                    <a:lnTo>
                      <a:pt x="290" y="449"/>
                    </a:lnTo>
                    <a:lnTo>
                      <a:pt x="284" y="453"/>
                    </a:lnTo>
                    <a:lnTo>
                      <a:pt x="10" y="294"/>
                    </a:lnTo>
                    <a:lnTo>
                      <a:pt x="10" y="16"/>
                    </a:lnTo>
                    <a:lnTo>
                      <a:pt x="22" y="10"/>
                    </a:lnTo>
                    <a:lnTo>
                      <a:pt x="28" y="10"/>
                    </a:lnTo>
                    <a:lnTo>
                      <a:pt x="30" y="10"/>
                    </a:lnTo>
                    <a:lnTo>
                      <a:pt x="2" y="8"/>
                    </a:lnTo>
                    <a:lnTo>
                      <a:pt x="300" y="435"/>
                    </a:lnTo>
                    <a:lnTo>
                      <a:pt x="2" y="8"/>
                    </a:lnTo>
                    <a:close/>
                  </a:path>
                </a:pathLst>
              </a:custGeom>
              <a:solidFill>
                <a:srgbClr val="333333"/>
              </a:solidFill>
              <a:ln w="9525">
                <a:noFill/>
                <a:round/>
                <a:headEnd/>
                <a:tailEnd/>
              </a:ln>
            </p:spPr>
            <p:txBody>
              <a:bodyPr/>
              <a:lstStyle/>
              <a:p>
                <a:endParaRPr lang="en-US"/>
              </a:p>
            </p:txBody>
          </p:sp>
          <p:sp>
            <p:nvSpPr>
              <p:cNvPr id="9272" name="Freeform 36"/>
              <p:cNvSpPr>
                <a:spLocks/>
              </p:cNvSpPr>
              <p:nvPr/>
            </p:nvSpPr>
            <p:spPr bwMode="auto">
              <a:xfrm>
                <a:off x="4076" y="1570"/>
                <a:ext cx="282" cy="445"/>
              </a:xfrm>
              <a:custGeom>
                <a:avLst/>
                <a:gdLst>
                  <a:gd name="T0" fmla="*/ 0 w 282"/>
                  <a:gd name="T1" fmla="*/ 0 h 445"/>
                  <a:gd name="T2" fmla="*/ 282 w 282"/>
                  <a:gd name="T3" fmla="*/ 162 h 445"/>
                  <a:gd name="T4" fmla="*/ 282 w 282"/>
                  <a:gd name="T5" fmla="*/ 445 h 445"/>
                  <a:gd name="T6" fmla="*/ 0 w 282"/>
                  <a:gd name="T7" fmla="*/ 284 h 445"/>
                  <a:gd name="T8" fmla="*/ 0 w 282"/>
                  <a:gd name="T9" fmla="*/ 0 h 445"/>
                  <a:gd name="T10" fmla="*/ 0 60000 65536"/>
                  <a:gd name="T11" fmla="*/ 0 60000 65536"/>
                  <a:gd name="T12" fmla="*/ 0 60000 65536"/>
                  <a:gd name="T13" fmla="*/ 0 60000 65536"/>
                  <a:gd name="T14" fmla="*/ 0 60000 65536"/>
                  <a:gd name="T15" fmla="*/ 0 w 282"/>
                  <a:gd name="T16" fmla="*/ 0 h 445"/>
                  <a:gd name="T17" fmla="*/ 282 w 282"/>
                  <a:gd name="T18" fmla="*/ 445 h 445"/>
                </a:gdLst>
                <a:ahLst/>
                <a:cxnLst>
                  <a:cxn ang="T10">
                    <a:pos x="T0" y="T1"/>
                  </a:cxn>
                  <a:cxn ang="T11">
                    <a:pos x="T2" y="T3"/>
                  </a:cxn>
                  <a:cxn ang="T12">
                    <a:pos x="T4" y="T5"/>
                  </a:cxn>
                  <a:cxn ang="T13">
                    <a:pos x="T6" y="T7"/>
                  </a:cxn>
                  <a:cxn ang="T14">
                    <a:pos x="T8" y="T9"/>
                  </a:cxn>
                </a:cxnLst>
                <a:rect l="T15" t="T16" r="T17" b="T18"/>
                <a:pathLst>
                  <a:path w="282" h="445">
                    <a:moveTo>
                      <a:pt x="0" y="0"/>
                    </a:moveTo>
                    <a:lnTo>
                      <a:pt x="282" y="162"/>
                    </a:lnTo>
                    <a:lnTo>
                      <a:pt x="282" y="445"/>
                    </a:lnTo>
                    <a:lnTo>
                      <a:pt x="0" y="284"/>
                    </a:lnTo>
                    <a:lnTo>
                      <a:pt x="0" y="0"/>
                    </a:lnTo>
                    <a:close/>
                  </a:path>
                </a:pathLst>
              </a:custGeom>
              <a:solidFill>
                <a:srgbClr val="CCCCCC"/>
              </a:solidFill>
              <a:ln w="9525">
                <a:noFill/>
                <a:round/>
                <a:headEnd/>
                <a:tailEnd/>
              </a:ln>
            </p:spPr>
            <p:txBody>
              <a:bodyPr/>
              <a:lstStyle/>
              <a:p>
                <a:endParaRPr lang="en-US"/>
              </a:p>
            </p:txBody>
          </p:sp>
          <p:sp>
            <p:nvSpPr>
              <p:cNvPr id="9273" name="Freeform 37"/>
              <p:cNvSpPr>
                <a:spLocks/>
              </p:cNvSpPr>
              <p:nvPr/>
            </p:nvSpPr>
            <p:spPr bwMode="auto">
              <a:xfrm>
                <a:off x="4094" y="1602"/>
                <a:ext cx="246" cy="385"/>
              </a:xfrm>
              <a:custGeom>
                <a:avLst/>
                <a:gdLst>
                  <a:gd name="T0" fmla="*/ 0 w 246"/>
                  <a:gd name="T1" fmla="*/ 0 h 385"/>
                  <a:gd name="T2" fmla="*/ 246 w 246"/>
                  <a:gd name="T3" fmla="*/ 142 h 385"/>
                  <a:gd name="T4" fmla="*/ 246 w 246"/>
                  <a:gd name="T5" fmla="*/ 385 h 385"/>
                  <a:gd name="T6" fmla="*/ 0 w 246"/>
                  <a:gd name="T7" fmla="*/ 244 h 385"/>
                  <a:gd name="T8" fmla="*/ 0 w 246"/>
                  <a:gd name="T9" fmla="*/ 0 h 385"/>
                  <a:gd name="T10" fmla="*/ 0 60000 65536"/>
                  <a:gd name="T11" fmla="*/ 0 60000 65536"/>
                  <a:gd name="T12" fmla="*/ 0 60000 65536"/>
                  <a:gd name="T13" fmla="*/ 0 60000 65536"/>
                  <a:gd name="T14" fmla="*/ 0 60000 65536"/>
                  <a:gd name="T15" fmla="*/ 0 w 246"/>
                  <a:gd name="T16" fmla="*/ 0 h 385"/>
                  <a:gd name="T17" fmla="*/ 246 w 246"/>
                  <a:gd name="T18" fmla="*/ 385 h 385"/>
                </a:gdLst>
                <a:ahLst/>
                <a:cxnLst>
                  <a:cxn ang="T10">
                    <a:pos x="T0" y="T1"/>
                  </a:cxn>
                  <a:cxn ang="T11">
                    <a:pos x="T2" y="T3"/>
                  </a:cxn>
                  <a:cxn ang="T12">
                    <a:pos x="T4" y="T5"/>
                  </a:cxn>
                  <a:cxn ang="T13">
                    <a:pos x="T6" y="T7"/>
                  </a:cxn>
                  <a:cxn ang="T14">
                    <a:pos x="T8" y="T9"/>
                  </a:cxn>
                </a:cxnLst>
                <a:rect l="T15" t="T16" r="T17" b="T18"/>
                <a:pathLst>
                  <a:path w="246" h="385">
                    <a:moveTo>
                      <a:pt x="0" y="0"/>
                    </a:moveTo>
                    <a:lnTo>
                      <a:pt x="246" y="142"/>
                    </a:lnTo>
                    <a:lnTo>
                      <a:pt x="246" y="385"/>
                    </a:lnTo>
                    <a:lnTo>
                      <a:pt x="0" y="244"/>
                    </a:lnTo>
                    <a:lnTo>
                      <a:pt x="0" y="0"/>
                    </a:lnTo>
                    <a:close/>
                  </a:path>
                </a:pathLst>
              </a:custGeom>
              <a:solidFill>
                <a:srgbClr val="678BA8"/>
              </a:solidFill>
              <a:ln w="9525">
                <a:noFill/>
                <a:round/>
                <a:headEnd/>
                <a:tailEnd/>
              </a:ln>
            </p:spPr>
            <p:txBody>
              <a:bodyPr/>
              <a:lstStyle/>
              <a:p>
                <a:endParaRPr lang="en-US"/>
              </a:p>
            </p:txBody>
          </p:sp>
          <p:sp>
            <p:nvSpPr>
              <p:cNvPr id="9274" name="Freeform 38"/>
              <p:cNvSpPr>
                <a:spLocks/>
              </p:cNvSpPr>
              <p:nvPr/>
            </p:nvSpPr>
            <p:spPr bwMode="auto">
              <a:xfrm>
                <a:off x="4094" y="1602"/>
                <a:ext cx="246" cy="385"/>
              </a:xfrm>
              <a:custGeom>
                <a:avLst/>
                <a:gdLst>
                  <a:gd name="T0" fmla="*/ 4 w 246"/>
                  <a:gd name="T1" fmla="*/ 2 h 385"/>
                  <a:gd name="T2" fmla="*/ 4 w 246"/>
                  <a:gd name="T3" fmla="*/ 240 h 385"/>
                  <a:gd name="T4" fmla="*/ 246 w 246"/>
                  <a:gd name="T5" fmla="*/ 379 h 385"/>
                  <a:gd name="T6" fmla="*/ 246 w 246"/>
                  <a:gd name="T7" fmla="*/ 385 h 385"/>
                  <a:gd name="T8" fmla="*/ 0 w 246"/>
                  <a:gd name="T9" fmla="*/ 244 h 385"/>
                  <a:gd name="T10" fmla="*/ 0 w 246"/>
                  <a:gd name="T11" fmla="*/ 0 h 385"/>
                  <a:gd name="T12" fmla="*/ 4 w 246"/>
                  <a:gd name="T13" fmla="*/ 2 h 385"/>
                  <a:gd name="T14" fmla="*/ 0 60000 65536"/>
                  <a:gd name="T15" fmla="*/ 0 60000 65536"/>
                  <a:gd name="T16" fmla="*/ 0 60000 65536"/>
                  <a:gd name="T17" fmla="*/ 0 60000 65536"/>
                  <a:gd name="T18" fmla="*/ 0 60000 65536"/>
                  <a:gd name="T19" fmla="*/ 0 60000 65536"/>
                  <a:gd name="T20" fmla="*/ 0 60000 65536"/>
                  <a:gd name="T21" fmla="*/ 0 w 246"/>
                  <a:gd name="T22" fmla="*/ 0 h 385"/>
                  <a:gd name="T23" fmla="*/ 246 w 246"/>
                  <a:gd name="T24" fmla="*/ 385 h 38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6" h="385">
                    <a:moveTo>
                      <a:pt x="4" y="2"/>
                    </a:moveTo>
                    <a:lnTo>
                      <a:pt x="4" y="240"/>
                    </a:lnTo>
                    <a:lnTo>
                      <a:pt x="246" y="379"/>
                    </a:lnTo>
                    <a:lnTo>
                      <a:pt x="246" y="385"/>
                    </a:lnTo>
                    <a:lnTo>
                      <a:pt x="0" y="244"/>
                    </a:lnTo>
                    <a:lnTo>
                      <a:pt x="0" y="0"/>
                    </a:lnTo>
                    <a:lnTo>
                      <a:pt x="4" y="2"/>
                    </a:lnTo>
                    <a:close/>
                  </a:path>
                </a:pathLst>
              </a:custGeom>
              <a:solidFill>
                <a:srgbClr val="FFFFFF"/>
              </a:solidFill>
              <a:ln w="9525">
                <a:noFill/>
                <a:round/>
                <a:headEnd/>
                <a:tailEnd/>
              </a:ln>
            </p:spPr>
            <p:txBody>
              <a:bodyPr/>
              <a:lstStyle/>
              <a:p>
                <a:endParaRPr lang="en-US"/>
              </a:p>
            </p:txBody>
          </p:sp>
          <p:sp>
            <p:nvSpPr>
              <p:cNvPr id="9275" name="Freeform 39"/>
              <p:cNvSpPr>
                <a:spLocks/>
              </p:cNvSpPr>
              <p:nvPr/>
            </p:nvSpPr>
            <p:spPr bwMode="auto">
              <a:xfrm>
                <a:off x="4076" y="1562"/>
                <a:ext cx="302" cy="170"/>
              </a:xfrm>
              <a:custGeom>
                <a:avLst/>
                <a:gdLst>
                  <a:gd name="T0" fmla="*/ 30 w 302"/>
                  <a:gd name="T1" fmla="*/ 0 h 170"/>
                  <a:gd name="T2" fmla="*/ 302 w 302"/>
                  <a:gd name="T3" fmla="*/ 158 h 170"/>
                  <a:gd name="T4" fmla="*/ 282 w 302"/>
                  <a:gd name="T5" fmla="*/ 170 h 170"/>
                  <a:gd name="T6" fmla="*/ 0 w 302"/>
                  <a:gd name="T7" fmla="*/ 8 h 170"/>
                  <a:gd name="T8" fmla="*/ 12 w 302"/>
                  <a:gd name="T9" fmla="*/ 2 h 170"/>
                  <a:gd name="T10" fmla="*/ 22 w 302"/>
                  <a:gd name="T11" fmla="*/ 0 h 170"/>
                  <a:gd name="T12" fmla="*/ 26 w 302"/>
                  <a:gd name="T13" fmla="*/ 0 h 170"/>
                  <a:gd name="T14" fmla="*/ 30 w 302"/>
                  <a:gd name="T15" fmla="*/ 0 h 170"/>
                  <a:gd name="T16" fmla="*/ 0 60000 65536"/>
                  <a:gd name="T17" fmla="*/ 0 60000 65536"/>
                  <a:gd name="T18" fmla="*/ 0 60000 65536"/>
                  <a:gd name="T19" fmla="*/ 0 60000 65536"/>
                  <a:gd name="T20" fmla="*/ 0 60000 65536"/>
                  <a:gd name="T21" fmla="*/ 0 60000 65536"/>
                  <a:gd name="T22" fmla="*/ 0 60000 65536"/>
                  <a:gd name="T23" fmla="*/ 0 60000 65536"/>
                  <a:gd name="T24" fmla="*/ 0 w 302"/>
                  <a:gd name="T25" fmla="*/ 0 h 170"/>
                  <a:gd name="T26" fmla="*/ 302 w 302"/>
                  <a:gd name="T27" fmla="*/ 170 h 17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2" h="170">
                    <a:moveTo>
                      <a:pt x="30" y="0"/>
                    </a:moveTo>
                    <a:lnTo>
                      <a:pt x="302" y="158"/>
                    </a:lnTo>
                    <a:lnTo>
                      <a:pt x="282" y="170"/>
                    </a:lnTo>
                    <a:lnTo>
                      <a:pt x="0" y="8"/>
                    </a:lnTo>
                    <a:lnTo>
                      <a:pt x="12" y="2"/>
                    </a:lnTo>
                    <a:lnTo>
                      <a:pt x="22" y="0"/>
                    </a:lnTo>
                    <a:lnTo>
                      <a:pt x="26" y="0"/>
                    </a:lnTo>
                    <a:lnTo>
                      <a:pt x="30" y="0"/>
                    </a:lnTo>
                    <a:close/>
                  </a:path>
                </a:pathLst>
              </a:custGeom>
              <a:solidFill>
                <a:srgbClr val="E3E3E2"/>
              </a:solidFill>
              <a:ln w="9525">
                <a:noFill/>
                <a:round/>
                <a:headEnd/>
                <a:tailEnd/>
              </a:ln>
            </p:spPr>
            <p:txBody>
              <a:bodyPr/>
              <a:lstStyle/>
              <a:p>
                <a:endParaRPr lang="en-US"/>
              </a:p>
            </p:txBody>
          </p:sp>
          <p:sp>
            <p:nvSpPr>
              <p:cNvPr id="9276" name="Freeform 40"/>
              <p:cNvSpPr>
                <a:spLocks/>
              </p:cNvSpPr>
              <p:nvPr/>
            </p:nvSpPr>
            <p:spPr bwMode="auto">
              <a:xfrm>
                <a:off x="4358" y="1720"/>
                <a:ext cx="20" cy="295"/>
              </a:xfrm>
              <a:custGeom>
                <a:avLst/>
                <a:gdLst>
                  <a:gd name="T0" fmla="*/ 0 w 20"/>
                  <a:gd name="T1" fmla="*/ 295 h 295"/>
                  <a:gd name="T2" fmla="*/ 0 w 20"/>
                  <a:gd name="T3" fmla="*/ 12 h 295"/>
                  <a:gd name="T4" fmla="*/ 20 w 20"/>
                  <a:gd name="T5" fmla="*/ 0 h 295"/>
                  <a:gd name="T6" fmla="*/ 20 w 20"/>
                  <a:gd name="T7" fmla="*/ 273 h 295"/>
                  <a:gd name="T8" fmla="*/ 14 w 20"/>
                  <a:gd name="T9" fmla="*/ 283 h 295"/>
                  <a:gd name="T10" fmla="*/ 6 w 20"/>
                  <a:gd name="T11" fmla="*/ 291 h 295"/>
                  <a:gd name="T12" fmla="*/ 0 w 20"/>
                  <a:gd name="T13" fmla="*/ 295 h 295"/>
                  <a:gd name="T14" fmla="*/ 0 60000 65536"/>
                  <a:gd name="T15" fmla="*/ 0 60000 65536"/>
                  <a:gd name="T16" fmla="*/ 0 60000 65536"/>
                  <a:gd name="T17" fmla="*/ 0 60000 65536"/>
                  <a:gd name="T18" fmla="*/ 0 60000 65536"/>
                  <a:gd name="T19" fmla="*/ 0 60000 65536"/>
                  <a:gd name="T20" fmla="*/ 0 60000 65536"/>
                  <a:gd name="T21" fmla="*/ 0 w 20"/>
                  <a:gd name="T22" fmla="*/ 0 h 295"/>
                  <a:gd name="T23" fmla="*/ 20 w 20"/>
                  <a:gd name="T24" fmla="*/ 295 h 29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 h="295">
                    <a:moveTo>
                      <a:pt x="0" y="295"/>
                    </a:moveTo>
                    <a:lnTo>
                      <a:pt x="0" y="12"/>
                    </a:lnTo>
                    <a:lnTo>
                      <a:pt x="20" y="0"/>
                    </a:lnTo>
                    <a:lnTo>
                      <a:pt x="20" y="273"/>
                    </a:lnTo>
                    <a:lnTo>
                      <a:pt x="14" y="283"/>
                    </a:lnTo>
                    <a:lnTo>
                      <a:pt x="6" y="291"/>
                    </a:lnTo>
                    <a:lnTo>
                      <a:pt x="0" y="295"/>
                    </a:lnTo>
                    <a:close/>
                  </a:path>
                </a:pathLst>
              </a:custGeom>
              <a:solidFill>
                <a:srgbClr val="666666"/>
              </a:solidFill>
              <a:ln w="9525">
                <a:noFill/>
                <a:round/>
                <a:headEnd/>
                <a:tailEnd/>
              </a:ln>
            </p:spPr>
            <p:txBody>
              <a:bodyPr/>
              <a:lstStyle/>
              <a:p>
                <a:endParaRPr lang="en-US"/>
              </a:p>
            </p:txBody>
          </p:sp>
          <p:sp>
            <p:nvSpPr>
              <p:cNvPr id="9277" name="Freeform 41"/>
              <p:cNvSpPr>
                <a:spLocks/>
              </p:cNvSpPr>
              <p:nvPr/>
            </p:nvSpPr>
            <p:spPr bwMode="auto">
              <a:xfrm>
                <a:off x="4392" y="1708"/>
                <a:ext cx="357" cy="501"/>
              </a:xfrm>
              <a:custGeom>
                <a:avLst/>
                <a:gdLst>
                  <a:gd name="T0" fmla="*/ 221 w 357"/>
                  <a:gd name="T1" fmla="*/ 2 h 501"/>
                  <a:gd name="T2" fmla="*/ 12 w 357"/>
                  <a:gd name="T3" fmla="*/ 124 h 501"/>
                  <a:gd name="T4" fmla="*/ 8 w 357"/>
                  <a:gd name="T5" fmla="*/ 128 h 501"/>
                  <a:gd name="T6" fmla="*/ 4 w 357"/>
                  <a:gd name="T7" fmla="*/ 132 h 501"/>
                  <a:gd name="T8" fmla="*/ 2 w 357"/>
                  <a:gd name="T9" fmla="*/ 138 h 501"/>
                  <a:gd name="T10" fmla="*/ 0 w 357"/>
                  <a:gd name="T11" fmla="*/ 142 h 501"/>
                  <a:gd name="T12" fmla="*/ 0 w 357"/>
                  <a:gd name="T13" fmla="*/ 421 h 501"/>
                  <a:gd name="T14" fmla="*/ 2 w 357"/>
                  <a:gd name="T15" fmla="*/ 427 h 501"/>
                  <a:gd name="T16" fmla="*/ 4 w 357"/>
                  <a:gd name="T17" fmla="*/ 431 h 501"/>
                  <a:gd name="T18" fmla="*/ 8 w 357"/>
                  <a:gd name="T19" fmla="*/ 435 h 501"/>
                  <a:gd name="T20" fmla="*/ 12 w 357"/>
                  <a:gd name="T21" fmla="*/ 439 h 501"/>
                  <a:gd name="T22" fmla="*/ 115 w 357"/>
                  <a:gd name="T23" fmla="*/ 499 h 501"/>
                  <a:gd name="T24" fmla="*/ 119 w 357"/>
                  <a:gd name="T25" fmla="*/ 501 h 501"/>
                  <a:gd name="T26" fmla="*/ 125 w 357"/>
                  <a:gd name="T27" fmla="*/ 501 h 501"/>
                  <a:gd name="T28" fmla="*/ 131 w 357"/>
                  <a:gd name="T29" fmla="*/ 501 h 501"/>
                  <a:gd name="T30" fmla="*/ 135 w 357"/>
                  <a:gd name="T31" fmla="*/ 499 h 501"/>
                  <a:gd name="T32" fmla="*/ 347 w 357"/>
                  <a:gd name="T33" fmla="*/ 377 h 501"/>
                  <a:gd name="T34" fmla="*/ 351 w 357"/>
                  <a:gd name="T35" fmla="*/ 373 h 501"/>
                  <a:gd name="T36" fmla="*/ 353 w 357"/>
                  <a:gd name="T37" fmla="*/ 369 h 501"/>
                  <a:gd name="T38" fmla="*/ 355 w 357"/>
                  <a:gd name="T39" fmla="*/ 365 h 501"/>
                  <a:gd name="T40" fmla="*/ 357 w 357"/>
                  <a:gd name="T41" fmla="*/ 359 h 501"/>
                  <a:gd name="T42" fmla="*/ 357 w 357"/>
                  <a:gd name="T43" fmla="*/ 80 h 501"/>
                  <a:gd name="T44" fmla="*/ 355 w 357"/>
                  <a:gd name="T45" fmla="*/ 76 h 501"/>
                  <a:gd name="T46" fmla="*/ 353 w 357"/>
                  <a:gd name="T47" fmla="*/ 70 h 501"/>
                  <a:gd name="T48" fmla="*/ 351 w 357"/>
                  <a:gd name="T49" fmla="*/ 66 h 501"/>
                  <a:gd name="T50" fmla="*/ 347 w 357"/>
                  <a:gd name="T51" fmla="*/ 62 h 501"/>
                  <a:gd name="T52" fmla="*/ 243 w 357"/>
                  <a:gd name="T53" fmla="*/ 2 h 501"/>
                  <a:gd name="T54" fmla="*/ 237 w 357"/>
                  <a:gd name="T55" fmla="*/ 0 h 501"/>
                  <a:gd name="T56" fmla="*/ 233 w 357"/>
                  <a:gd name="T57" fmla="*/ 0 h 501"/>
                  <a:gd name="T58" fmla="*/ 227 w 357"/>
                  <a:gd name="T59" fmla="*/ 0 h 501"/>
                  <a:gd name="T60" fmla="*/ 221 w 357"/>
                  <a:gd name="T61" fmla="*/ 2 h 501"/>
                  <a:gd name="T62" fmla="*/ 119 w 357"/>
                  <a:gd name="T63" fmla="*/ 491 h 501"/>
                  <a:gd name="T64" fmla="*/ 16 w 357"/>
                  <a:gd name="T65" fmla="*/ 431 h 501"/>
                  <a:gd name="T66" fmla="*/ 12 w 357"/>
                  <a:gd name="T67" fmla="*/ 427 h 501"/>
                  <a:gd name="T68" fmla="*/ 10 w 357"/>
                  <a:gd name="T69" fmla="*/ 421 h 501"/>
                  <a:gd name="T70" fmla="*/ 10 w 357"/>
                  <a:gd name="T71" fmla="*/ 142 h 501"/>
                  <a:gd name="T72" fmla="*/ 12 w 357"/>
                  <a:gd name="T73" fmla="*/ 136 h 501"/>
                  <a:gd name="T74" fmla="*/ 16 w 357"/>
                  <a:gd name="T75" fmla="*/ 132 h 501"/>
                  <a:gd name="T76" fmla="*/ 227 w 357"/>
                  <a:gd name="T77" fmla="*/ 10 h 501"/>
                  <a:gd name="T78" fmla="*/ 233 w 357"/>
                  <a:gd name="T79" fmla="*/ 10 h 501"/>
                  <a:gd name="T80" fmla="*/ 237 w 357"/>
                  <a:gd name="T81" fmla="*/ 10 h 501"/>
                  <a:gd name="T82" fmla="*/ 341 w 357"/>
                  <a:gd name="T83" fmla="*/ 70 h 501"/>
                  <a:gd name="T84" fmla="*/ 345 w 357"/>
                  <a:gd name="T85" fmla="*/ 74 h 501"/>
                  <a:gd name="T86" fmla="*/ 347 w 357"/>
                  <a:gd name="T87" fmla="*/ 80 h 501"/>
                  <a:gd name="T88" fmla="*/ 347 w 357"/>
                  <a:gd name="T89" fmla="*/ 359 h 501"/>
                  <a:gd name="T90" fmla="*/ 345 w 357"/>
                  <a:gd name="T91" fmla="*/ 365 h 501"/>
                  <a:gd name="T92" fmla="*/ 341 w 357"/>
                  <a:gd name="T93" fmla="*/ 369 h 501"/>
                  <a:gd name="T94" fmla="*/ 131 w 357"/>
                  <a:gd name="T95" fmla="*/ 491 h 501"/>
                  <a:gd name="T96" fmla="*/ 125 w 357"/>
                  <a:gd name="T97" fmla="*/ 493 h 501"/>
                  <a:gd name="T98" fmla="*/ 119 w 357"/>
                  <a:gd name="T99" fmla="*/ 491 h 501"/>
                  <a:gd name="T100" fmla="*/ 221 w 357"/>
                  <a:gd name="T101" fmla="*/ 2 h 50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57"/>
                  <a:gd name="T154" fmla="*/ 0 h 501"/>
                  <a:gd name="T155" fmla="*/ 357 w 357"/>
                  <a:gd name="T156" fmla="*/ 501 h 50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57" h="501">
                    <a:moveTo>
                      <a:pt x="221" y="2"/>
                    </a:moveTo>
                    <a:lnTo>
                      <a:pt x="12" y="124"/>
                    </a:lnTo>
                    <a:lnTo>
                      <a:pt x="8" y="128"/>
                    </a:lnTo>
                    <a:lnTo>
                      <a:pt x="4" y="132"/>
                    </a:lnTo>
                    <a:lnTo>
                      <a:pt x="2" y="138"/>
                    </a:lnTo>
                    <a:lnTo>
                      <a:pt x="0" y="142"/>
                    </a:lnTo>
                    <a:lnTo>
                      <a:pt x="0" y="421"/>
                    </a:lnTo>
                    <a:lnTo>
                      <a:pt x="2" y="427"/>
                    </a:lnTo>
                    <a:lnTo>
                      <a:pt x="4" y="431"/>
                    </a:lnTo>
                    <a:lnTo>
                      <a:pt x="8" y="435"/>
                    </a:lnTo>
                    <a:lnTo>
                      <a:pt x="12" y="439"/>
                    </a:lnTo>
                    <a:lnTo>
                      <a:pt x="115" y="499"/>
                    </a:lnTo>
                    <a:lnTo>
                      <a:pt x="119" y="501"/>
                    </a:lnTo>
                    <a:lnTo>
                      <a:pt x="125" y="501"/>
                    </a:lnTo>
                    <a:lnTo>
                      <a:pt x="131" y="501"/>
                    </a:lnTo>
                    <a:lnTo>
                      <a:pt x="135" y="499"/>
                    </a:lnTo>
                    <a:lnTo>
                      <a:pt x="347" y="377"/>
                    </a:lnTo>
                    <a:lnTo>
                      <a:pt x="351" y="373"/>
                    </a:lnTo>
                    <a:lnTo>
                      <a:pt x="353" y="369"/>
                    </a:lnTo>
                    <a:lnTo>
                      <a:pt x="355" y="365"/>
                    </a:lnTo>
                    <a:lnTo>
                      <a:pt x="357" y="359"/>
                    </a:lnTo>
                    <a:lnTo>
                      <a:pt x="357" y="80"/>
                    </a:lnTo>
                    <a:lnTo>
                      <a:pt x="355" y="76"/>
                    </a:lnTo>
                    <a:lnTo>
                      <a:pt x="353" y="70"/>
                    </a:lnTo>
                    <a:lnTo>
                      <a:pt x="351" y="66"/>
                    </a:lnTo>
                    <a:lnTo>
                      <a:pt x="347" y="62"/>
                    </a:lnTo>
                    <a:lnTo>
                      <a:pt x="243" y="2"/>
                    </a:lnTo>
                    <a:lnTo>
                      <a:pt x="237" y="0"/>
                    </a:lnTo>
                    <a:lnTo>
                      <a:pt x="233" y="0"/>
                    </a:lnTo>
                    <a:lnTo>
                      <a:pt x="227" y="0"/>
                    </a:lnTo>
                    <a:lnTo>
                      <a:pt x="221" y="2"/>
                    </a:lnTo>
                    <a:lnTo>
                      <a:pt x="119" y="491"/>
                    </a:lnTo>
                    <a:lnTo>
                      <a:pt x="16" y="431"/>
                    </a:lnTo>
                    <a:lnTo>
                      <a:pt x="12" y="427"/>
                    </a:lnTo>
                    <a:lnTo>
                      <a:pt x="10" y="421"/>
                    </a:lnTo>
                    <a:lnTo>
                      <a:pt x="10" y="142"/>
                    </a:lnTo>
                    <a:lnTo>
                      <a:pt x="12" y="136"/>
                    </a:lnTo>
                    <a:lnTo>
                      <a:pt x="16" y="132"/>
                    </a:lnTo>
                    <a:lnTo>
                      <a:pt x="227" y="10"/>
                    </a:lnTo>
                    <a:lnTo>
                      <a:pt x="233" y="10"/>
                    </a:lnTo>
                    <a:lnTo>
                      <a:pt x="237" y="10"/>
                    </a:lnTo>
                    <a:lnTo>
                      <a:pt x="341" y="70"/>
                    </a:lnTo>
                    <a:lnTo>
                      <a:pt x="345" y="74"/>
                    </a:lnTo>
                    <a:lnTo>
                      <a:pt x="347" y="80"/>
                    </a:lnTo>
                    <a:lnTo>
                      <a:pt x="347" y="359"/>
                    </a:lnTo>
                    <a:lnTo>
                      <a:pt x="345" y="365"/>
                    </a:lnTo>
                    <a:lnTo>
                      <a:pt x="341" y="369"/>
                    </a:lnTo>
                    <a:lnTo>
                      <a:pt x="131" y="491"/>
                    </a:lnTo>
                    <a:lnTo>
                      <a:pt x="125" y="493"/>
                    </a:lnTo>
                    <a:lnTo>
                      <a:pt x="119" y="491"/>
                    </a:lnTo>
                    <a:lnTo>
                      <a:pt x="221" y="2"/>
                    </a:lnTo>
                    <a:close/>
                  </a:path>
                </a:pathLst>
              </a:custGeom>
              <a:solidFill>
                <a:srgbClr val="333333"/>
              </a:solidFill>
              <a:ln w="9525">
                <a:noFill/>
                <a:round/>
                <a:headEnd/>
                <a:tailEnd/>
              </a:ln>
            </p:spPr>
            <p:txBody>
              <a:bodyPr/>
              <a:lstStyle/>
              <a:p>
                <a:endParaRPr lang="en-US"/>
              </a:p>
            </p:txBody>
          </p:sp>
          <p:sp>
            <p:nvSpPr>
              <p:cNvPr id="9278" name="Freeform 42"/>
              <p:cNvSpPr>
                <a:spLocks/>
              </p:cNvSpPr>
              <p:nvPr/>
            </p:nvSpPr>
            <p:spPr bwMode="auto">
              <a:xfrm>
                <a:off x="4398" y="1842"/>
                <a:ext cx="119" cy="363"/>
              </a:xfrm>
              <a:custGeom>
                <a:avLst/>
                <a:gdLst>
                  <a:gd name="T0" fmla="*/ 119 w 119"/>
                  <a:gd name="T1" fmla="*/ 363 h 363"/>
                  <a:gd name="T2" fmla="*/ 119 w 119"/>
                  <a:gd name="T3" fmla="*/ 69 h 363"/>
                  <a:gd name="T4" fmla="*/ 2 w 119"/>
                  <a:gd name="T5" fmla="*/ 0 h 363"/>
                  <a:gd name="T6" fmla="*/ 0 w 119"/>
                  <a:gd name="T7" fmla="*/ 8 h 363"/>
                  <a:gd name="T8" fmla="*/ 0 w 119"/>
                  <a:gd name="T9" fmla="*/ 287 h 363"/>
                  <a:gd name="T10" fmla="*/ 2 w 119"/>
                  <a:gd name="T11" fmla="*/ 295 h 363"/>
                  <a:gd name="T12" fmla="*/ 8 w 119"/>
                  <a:gd name="T13" fmla="*/ 301 h 363"/>
                  <a:gd name="T14" fmla="*/ 111 w 119"/>
                  <a:gd name="T15" fmla="*/ 361 h 363"/>
                  <a:gd name="T16" fmla="*/ 119 w 119"/>
                  <a:gd name="T17" fmla="*/ 363 h 3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9"/>
                  <a:gd name="T28" fmla="*/ 0 h 363"/>
                  <a:gd name="T29" fmla="*/ 119 w 119"/>
                  <a:gd name="T30" fmla="*/ 363 h 36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9" h="363">
                    <a:moveTo>
                      <a:pt x="119" y="363"/>
                    </a:moveTo>
                    <a:lnTo>
                      <a:pt x="119" y="69"/>
                    </a:lnTo>
                    <a:lnTo>
                      <a:pt x="2" y="0"/>
                    </a:lnTo>
                    <a:lnTo>
                      <a:pt x="0" y="8"/>
                    </a:lnTo>
                    <a:lnTo>
                      <a:pt x="0" y="287"/>
                    </a:lnTo>
                    <a:lnTo>
                      <a:pt x="2" y="295"/>
                    </a:lnTo>
                    <a:lnTo>
                      <a:pt x="8" y="301"/>
                    </a:lnTo>
                    <a:lnTo>
                      <a:pt x="111" y="361"/>
                    </a:lnTo>
                    <a:lnTo>
                      <a:pt x="119" y="363"/>
                    </a:lnTo>
                    <a:close/>
                  </a:path>
                </a:pathLst>
              </a:custGeom>
              <a:solidFill>
                <a:srgbClr val="CCCCCC"/>
              </a:solidFill>
              <a:ln w="9525">
                <a:noFill/>
                <a:round/>
                <a:headEnd/>
                <a:tailEnd/>
              </a:ln>
            </p:spPr>
            <p:txBody>
              <a:bodyPr/>
              <a:lstStyle/>
              <a:p>
                <a:endParaRPr lang="en-US"/>
              </a:p>
            </p:txBody>
          </p:sp>
          <p:sp>
            <p:nvSpPr>
              <p:cNvPr id="9279" name="Freeform 43"/>
              <p:cNvSpPr>
                <a:spLocks/>
              </p:cNvSpPr>
              <p:nvPr/>
            </p:nvSpPr>
            <p:spPr bwMode="auto">
              <a:xfrm>
                <a:off x="4406" y="1873"/>
                <a:ext cx="99" cy="168"/>
              </a:xfrm>
              <a:custGeom>
                <a:avLst/>
                <a:gdLst>
                  <a:gd name="T0" fmla="*/ 0 w 99"/>
                  <a:gd name="T1" fmla="*/ 0 h 168"/>
                  <a:gd name="T2" fmla="*/ 99 w 99"/>
                  <a:gd name="T3" fmla="*/ 58 h 168"/>
                  <a:gd name="T4" fmla="*/ 99 w 99"/>
                  <a:gd name="T5" fmla="*/ 168 h 168"/>
                  <a:gd name="T6" fmla="*/ 0 w 99"/>
                  <a:gd name="T7" fmla="*/ 110 h 168"/>
                  <a:gd name="T8" fmla="*/ 0 w 99"/>
                  <a:gd name="T9" fmla="*/ 0 h 168"/>
                  <a:gd name="T10" fmla="*/ 0 60000 65536"/>
                  <a:gd name="T11" fmla="*/ 0 60000 65536"/>
                  <a:gd name="T12" fmla="*/ 0 60000 65536"/>
                  <a:gd name="T13" fmla="*/ 0 60000 65536"/>
                  <a:gd name="T14" fmla="*/ 0 60000 65536"/>
                  <a:gd name="T15" fmla="*/ 0 w 99"/>
                  <a:gd name="T16" fmla="*/ 0 h 168"/>
                  <a:gd name="T17" fmla="*/ 99 w 99"/>
                  <a:gd name="T18" fmla="*/ 168 h 168"/>
                </a:gdLst>
                <a:ahLst/>
                <a:cxnLst>
                  <a:cxn ang="T10">
                    <a:pos x="T0" y="T1"/>
                  </a:cxn>
                  <a:cxn ang="T11">
                    <a:pos x="T2" y="T3"/>
                  </a:cxn>
                  <a:cxn ang="T12">
                    <a:pos x="T4" y="T5"/>
                  </a:cxn>
                  <a:cxn ang="T13">
                    <a:pos x="T6" y="T7"/>
                  </a:cxn>
                  <a:cxn ang="T14">
                    <a:pos x="T8" y="T9"/>
                  </a:cxn>
                </a:cxnLst>
                <a:rect l="T15" t="T16" r="T17" b="T18"/>
                <a:pathLst>
                  <a:path w="99" h="168">
                    <a:moveTo>
                      <a:pt x="0" y="0"/>
                    </a:moveTo>
                    <a:lnTo>
                      <a:pt x="99" y="58"/>
                    </a:lnTo>
                    <a:lnTo>
                      <a:pt x="99" y="168"/>
                    </a:lnTo>
                    <a:lnTo>
                      <a:pt x="0" y="110"/>
                    </a:lnTo>
                    <a:lnTo>
                      <a:pt x="0" y="0"/>
                    </a:lnTo>
                    <a:close/>
                  </a:path>
                </a:pathLst>
              </a:custGeom>
              <a:solidFill>
                <a:srgbClr val="666666"/>
              </a:solidFill>
              <a:ln w="9525">
                <a:noFill/>
                <a:round/>
                <a:headEnd/>
                <a:tailEnd/>
              </a:ln>
            </p:spPr>
            <p:txBody>
              <a:bodyPr/>
              <a:lstStyle/>
              <a:p>
                <a:endParaRPr lang="en-US"/>
              </a:p>
            </p:txBody>
          </p:sp>
          <p:sp>
            <p:nvSpPr>
              <p:cNvPr id="9280" name="Freeform 44"/>
              <p:cNvSpPr>
                <a:spLocks/>
              </p:cNvSpPr>
              <p:nvPr/>
            </p:nvSpPr>
            <p:spPr bwMode="auto">
              <a:xfrm>
                <a:off x="4406" y="1873"/>
                <a:ext cx="99" cy="168"/>
              </a:xfrm>
              <a:custGeom>
                <a:avLst/>
                <a:gdLst>
                  <a:gd name="T0" fmla="*/ 4 w 99"/>
                  <a:gd name="T1" fmla="*/ 2 h 168"/>
                  <a:gd name="T2" fmla="*/ 4 w 99"/>
                  <a:gd name="T3" fmla="*/ 106 h 168"/>
                  <a:gd name="T4" fmla="*/ 99 w 99"/>
                  <a:gd name="T5" fmla="*/ 162 h 168"/>
                  <a:gd name="T6" fmla="*/ 99 w 99"/>
                  <a:gd name="T7" fmla="*/ 168 h 168"/>
                  <a:gd name="T8" fmla="*/ 0 w 99"/>
                  <a:gd name="T9" fmla="*/ 110 h 168"/>
                  <a:gd name="T10" fmla="*/ 0 w 99"/>
                  <a:gd name="T11" fmla="*/ 0 h 168"/>
                  <a:gd name="T12" fmla="*/ 4 w 99"/>
                  <a:gd name="T13" fmla="*/ 2 h 168"/>
                  <a:gd name="T14" fmla="*/ 0 60000 65536"/>
                  <a:gd name="T15" fmla="*/ 0 60000 65536"/>
                  <a:gd name="T16" fmla="*/ 0 60000 65536"/>
                  <a:gd name="T17" fmla="*/ 0 60000 65536"/>
                  <a:gd name="T18" fmla="*/ 0 60000 65536"/>
                  <a:gd name="T19" fmla="*/ 0 60000 65536"/>
                  <a:gd name="T20" fmla="*/ 0 60000 65536"/>
                  <a:gd name="T21" fmla="*/ 0 w 99"/>
                  <a:gd name="T22" fmla="*/ 0 h 168"/>
                  <a:gd name="T23" fmla="*/ 99 w 99"/>
                  <a:gd name="T24" fmla="*/ 168 h 1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9" h="168">
                    <a:moveTo>
                      <a:pt x="4" y="2"/>
                    </a:moveTo>
                    <a:lnTo>
                      <a:pt x="4" y="106"/>
                    </a:lnTo>
                    <a:lnTo>
                      <a:pt x="99" y="162"/>
                    </a:lnTo>
                    <a:lnTo>
                      <a:pt x="99" y="168"/>
                    </a:lnTo>
                    <a:lnTo>
                      <a:pt x="0" y="110"/>
                    </a:lnTo>
                    <a:lnTo>
                      <a:pt x="0" y="0"/>
                    </a:lnTo>
                    <a:lnTo>
                      <a:pt x="4" y="2"/>
                    </a:lnTo>
                    <a:close/>
                  </a:path>
                </a:pathLst>
              </a:custGeom>
              <a:solidFill>
                <a:srgbClr val="FFFFFF"/>
              </a:solidFill>
              <a:ln w="9525">
                <a:noFill/>
                <a:round/>
                <a:headEnd/>
                <a:tailEnd/>
              </a:ln>
            </p:spPr>
            <p:txBody>
              <a:bodyPr/>
              <a:lstStyle/>
              <a:p>
                <a:endParaRPr lang="en-US"/>
              </a:p>
            </p:txBody>
          </p:sp>
          <p:sp>
            <p:nvSpPr>
              <p:cNvPr id="9281" name="Freeform 45"/>
              <p:cNvSpPr>
                <a:spLocks/>
              </p:cNvSpPr>
              <p:nvPr/>
            </p:nvSpPr>
            <p:spPr bwMode="auto">
              <a:xfrm>
                <a:off x="4420" y="1903"/>
                <a:ext cx="75" cy="44"/>
              </a:xfrm>
              <a:custGeom>
                <a:avLst/>
                <a:gdLst>
                  <a:gd name="T0" fmla="*/ 0 w 75"/>
                  <a:gd name="T1" fmla="*/ 2 h 44"/>
                  <a:gd name="T2" fmla="*/ 2 w 75"/>
                  <a:gd name="T3" fmla="*/ 4 h 44"/>
                  <a:gd name="T4" fmla="*/ 73 w 75"/>
                  <a:gd name="T5" fmla="*/ 44 h 44"/>
                  <a:gd name="T6" fmla="*/ 75 w 75"/>
                  <a:gd name="T7" fmla="*/ 44 h 44"/>
                  <a:gd name="T8" fmla="*/ 75 w 75"/>
                  <a:gd name="T9" fmla="*/ 42 h 44"/>
                  <a:gd name="T10" fmla="*/ 75 w 75"/>
                  <a:gd name="T11" fmla="*/ 40 h 44"/>
                  <a:gd name="T12" fmla="*/ 4 w 75"/>
                  <a:gd name="T13" fmla="*/ 0 h 44"/>
                  <a:gd name="T14" fmla="*/ 2 w 75"/>
                  <a:gd name="T15" fmla="*/ 0 h 44"/>
                  <a:gd name="T16" fmla="*/ 0 w 75"/>
                  <a:gd name="T17" fmla="*/ 2 h 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5"/>
                  <a:gd name="T28" fmla="*/ 0 h 44"/>
                  <a:gd name="T29" fmla="*/ 75 w 75"/>
                  <a:gd name="T30" fmla="*/ 44 h 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5" h="44">
                    <a:moveTo>
                      <a:pt x="0" y="2"/>
                    </a:moveTo>
                    <a:lnTo>
                      <a:pt x="2" y="4"/>
                    </a:lnTo>
                    <a:lnTo>
                      <a:pt x="73" y="44"/>
                    </a:lnTo>
                    <a:lnTo>
                      <a:pt x="75" y="44"/>
                    </a:lnTo>
                    <a:lnTo>
                      <a:pt x="75" y="42"/>
                    </a:lnTo>
                    <a:lnTo>
                      <a:pt x="75" y="40"/>
                    </a:lnTo>
                    <a:lnTo>
                      <a:pt x="4" y="0"/>
                    </a:lnTo>
                    <a:lnTo>
                      <a:pt x="2" y="0"/>
                    </a:lnTo>
                    <a:lnTo>
                      <a:pt x="0" y="2"/>
                    </a:lnTo>
                    <a:close/>
                  </a:path>
                </a:pathLst>
              </a:custGeom>
              <a:solidFill>
                <a:srgbClr val="333333"/>
              </a:solidFill>
              <a:ln w="9525">
                <a:noFill/>
                <a:round/>
                <a:headEnd/>
                <a:tailEnd/>
              </a:ln>
            </p:spPr>
            <p:txBody>
              <a:bodyPr/>
              <a:lstStyle/>
              <a:p>
                <a:endParaRPr lang="en-US"/>
              </a:p>
            </p:txBody>
          </p:sp>
          <p:sp>
            <p:nvSpPr>
              <p:cNvPr id="9282" name="Freeform 46"/>
              <p:cNvSpPr>
                <a:spLocks/>
              </p:cNvSpPr>
              <p:nvPr/>
            </p:nvSpPr>
            <p:spPr bwMode="auto">
              <a:xfrm>
                <a:off x="4420" y="1931"/>
                <a:ext cx="75" cy="44"/>
              </a:xfrm>
              <a:custGeom>
                <a:avLst/>
                <a:gdLst>
                  <a:gd name="T0" fmla="*/ 0 w 75"/>
                  <a:gd name="T1" fmla="*/ 2 h 44"/>
                  <a:gd name="T2" fmla="*/ 2 w 75"/>
                  <a:gd name="T3" fmla="*/ 4 h 44"/>
                  <a:gd name="T4" fmla="*/ 73 w 75"/>
                  <a:gd name="T5" fmla="*/ 44 h 44"/>
                  <a:gd name="T6" fmla="*/ 75 w 75"/>
                  <a:gd name="T7" fmla="*/ 44 h 44"/>
                  <a:gd name="T8" fmla="*/ 75 w 75"/>
                  <a:gd name="T9" fmla="*/ 42 h 44"/>
                  <a:gd name="T10" fmla="*/ 75 w 75"/>
                  <a:gd name="T11" fmla="*/ 40 h 44"/>
                  <a:gd name="T12" fmla="*/ 4 w 75"/>
                  <a:gd name="T13" fmla="*/ 0 h 44"/>
                  <a:gd name="T14" fmla="*/ 2 w 75"/>
                  <a:gd name="T15" fmla="*/ 0 h 44"/>
                  <a:gd name="T16" fmla="*/ 0 w 75"/>
                  <a:gd name="T17" fmla="*/ 2 h 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5"/>
                  <a:gd name="T28" fmla="*/ 0 h 44"/>
                  <a:gd name="T29" fmla="*/ 75 w 75"/>
                  <a:gd name="T30" fmla="*/ 44 h 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5" h="44">
                    <a:moveTo>
                      <a:pt x="0" y="2"/>
                    </a:moveTo>
                    <a:lnTo>
                      <a:pt x="2" y="4"/>
                    </a:lnTo>
                    <a:lnTo>
                      <a:pt x="73" y="44"/>
                    </a:lnTo>
                    <a:lnTo>
                      <a:pt x="75" y="44"/>
                    </a:lnTo>
                    <a:lnTo>
                      <a:pt x="75" y="42"/>
                    </a:lnTo>
                    <a:lnTo>
                      <a:pt x="75" y="40"/>
                    </a:lnTo>
                    <a:lnTo>
                      <a:pt x="4" y="0"/>
                    </a:lnTo>
                    <a:lnTo>
                      <a:pt x="2" y="0"/>
                    </a:lnTo>
                    <a:lnTo>
                      <a:pt x="0" y="2"/>
                    </a:lnTo>
                    <a:close/>
                  </a:path>
                </a:pathLst>
              </a:custGeom>
              <a:solidFill>
                <a:srgbClr val="333333"/>
              </a:solidFill>
              <a:ln w="9525">
                <a:noFill/>
                <a:round/>
                <a:headEnd/>
                <a:tailEnd/>
              </a:ln>
            </p:spPr>
            <p:txBody>
              <a:bodyPr/>
              <a:lstStyle/>
              <a:p>
                <a:endParaRPr lang="en-US"/>
              </a:p>
            </p:txBody>
          </p:sp>
          <p:sp>
            <p:nvSpPr>
              <p:cNvPr id="9283" name="Freeform 47"/>
              <p:cNvSpPr>
                <a:spLocks/>
              </p:cNvSpPr>
              <p:nvPr/>
            </p:nvSpPr>
            <p:spPr bwMode="auto">
              <a:xfrm>
                <a:off x="4439" y="2027"/>
                <a:ext cx="26" cy="34"/>
              </a:xfrm>
              <a:custGeom>
                <a:avLst/>
                <a:gdLst>
                  <a:gd name="T0" fmla="*/ 26 w 26"/>
                  <a:gd name="T1" fmla="*/ 24 h 34"/>
                  <a:gd name="T2" fmla="*/ 24 w 26"/>
                  <a:gd name="T3" fmla="*/ 30 h 34"/>
                  <a:gd name="T4" fmla="*/ 22 w 26"/>
                  <a:gd name="T5" fmla="*/ 34 h 34"/>
                  <a:gd name="T6" fmla="*/ 18 w 26"/>
                  <a:gd name="T7" fmla="*/ 34 h 34"/>
                  <a:gd name="T8" fmla="*/ 12 w 26"/>
                  <a:gd name="T9" fmla="*/ 32 h 34"/>
                  <a:gd name="T10" fmla="*/ 8 w 26"/>
                  <a:gd name="T11" fmla="*/ 28 h 34"/>
                  <a:gd name="T12" fmla="*/ 4 w 26"/>
                  <a:gd name="T13" fmla="*/ 22 h 34"/>
                  <a:gd name="T14" fmla="*/ 0 w 26"/>
                  <a:gd name="T15" fmla="*/ 16 h 34"/>
                  <a:gd name="T16" fmla="*/ 0 w 26"/>
                  <a:gd name="T17" fmla="*/ 10 h 34"/>
                  <a:gd name="T18" fmla="*/ 0 w 26"/>
                  <a:gd name="T19" fmla="*/ 4 h 34"/>
                  <a:gd name="T20" fmla="*/ 4 w 26"/>
                  <a:gd name="T21" fmla="*/ 2 h 34"/>
                  <a:gd name="T22" fmla="*/ 8 w 26"/>
                  <a:gd name="T23" fmla="*/ 0 h 34"/>
                  <a:gd name="T24" fmla="*/ 12 w 26"/>
                  <a:gd name="T25" fmla="*/ 2 h 34"/>
                  <a:gd name="T26" fmla="*/ 18 w 26"/>
                  <a:gd name="T27" fmla="*/ 6 h 34"/>
                  <a:gd name="T28" fmla="*/ 22 w 26"/>
                  <a:gd name="T29" fmla="*/ 12 h 34"/>
                  <a:gd name="T30" fmla="*/ 24 w 26"/>
                  <a:gd name="T31" fmla="*/ 18 h 34"/>
                  <a:gd name="T32" fmla="*/ 26 w 26"/>
                  <a:gd name="T33" fmla="*/ 24 h 3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6"/>
                  <a:gd name="T52" fmla="*/ 0 h 34"/>
                  <a:gd name="T53" fmla="*/ 26 w 26"/>
                  <a:gd name="T54" fmla="*/ 34 h 3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6" h="34">
                    <a:moveTo>
                      <a:pt x="26" y="24"/>
                    </a:moveTo>
                    <a:lnTo>
                      <a:pt x="24" y="30"/>
                    </a:lnTo>
                    <a:lnTo>
                      <a:pt x="22" y="34"/>
                    </a:lnTo>
                    <a:lnTo>
                      <a:pt x="18" y="34"/>
                    </a:lnTo>
                    <a:lnTo>
                      <a:pt x="12" y="32"/>
                    </a:lnTo>
                    <a:lnTo>
                      <a:pt x="8" y="28"/>
                    </a:lnTo>
                    <a:lnTo>
                      <a:pt x="4" y="22"/>
                    </a:lnTo>
                    <a:lnTo>
                      <a:pt x="0" y="16"/>
                    </a:lnTo>
                    <a:lnTo>
                      <a:pt x="0" y="10"/>
                    </a:lnTo>
                    <a:lnTo>
                      <a:pt x="0" y="4"/>
                    </a:lnTo>
                    <a:lnTo>
                      <a:pt x="4" y="2"/>
                    </a:lnTo>
                    <a:lnTo>
                      <a:pt x="8" y="0"/>
                    </a:lnTo>
                    <a:lnTo>
                      <a:pt x="12" y="2"/>
                    </a:lnTo>
                    <a:lnTo>
                      <a:pt x="18" y="6"/>
                    </a:lnTo>
                    <a:lnTo>
                      <a:pt x="22" y="12"/>
                    </a:lnTo>
                    <a:lnTo>
                      <a:pt x="24" y="18"/>
                    </a:lnTo>
                    <a:lnTo>
                      <a:pt x="26" y="24"/>
                    </a:lnTo>
                    <a:close/>
                  </a:path>
                </a:pathLst>
              </a:custGeom>
              <a:solidFill>
                <a:srgbClr val="333333"/>
              </a:solidFill>
              <a:ln w="9525">
                <a:noFill/>
                <a:round/>
                <a:headEnd/>
                <a:tailEnd/>
              </a:ln>
            </p:spPr>
            <p:txBody>
              <a:bodyPr/>
              <a:lstStyle/>
              <a:p>
                <a:endParaRPr lang="en-US"/>
              </a:p>
            </p:txBody>
          </p:sp>
          <p:sp>
            <p:nvSpPr>
              <p:cNvPr id="9284" name="Freeform 48"/>
              <p:cNvSpPr>
                <a:spLocks/>
              </p:cNvSpPr>
              <p:nvPr/>
            </p:nvSpPr>
            <p:spPr bwMode="auto">
              <a:xfrm>
                <a:off x="4416" y="2115"/>
                <a:ext cx="79" cy="58"/>
              </a:xfrm>
              <a:custGeom>
                <a:avLst/>
                <a:gdLst>
                  <a:gd name="T0" fmla="*/ 8 w 79"/>
                  <a:gd name="T1" fmla="*/ 2 h 58"/>
                  <a:gd name="T2" fmla="*/ 4 w 79"/>
                  <a:gd name="T3" fmla="*/ 0 h 58"/>
                  <a:gd name="T4" fmla="*/ 2 w 79"/>
                  <a:gd name="T5" fmla="*/ 2 h 58"/>
                  <a:gd name="T6" fmla="*/ 2 w 79"/>
                  <a:gd name="T7" fmla="*/ 4 h 58"/>
                  <a:gd name="T8" fmla="*/ 0 w 79"/>
                  <a:gd name="T9" fmla="*/ 6 h 58"/>
                  <a:gd name="T10" fmla="*/ 2 w 79"/>
                  <a:gd name="T11" fmla="*/ 12 h 58"/>
                  <a:gd name="T12" fmla="*/ 8 w 79"/>
                  <a:gd name="T13" fmla="*/ 18 h 58"/>
                  <a:gd name="T14" fmla="*/ 73 w 79"/>
                  <a:gd name="T15" fmla="*/ 56 h 58"/>
                  <a:gd name="T16" fmla="*/ 75 w 79"/>
                  <a:gd name="T17" fmla="*/ 58 h 58"/>
                  <a:gd name="T18" fmla="*/ 77 w 79"/>
                  <a:gd name="T19" fmla="*/ 56 h 58"/>
                  <a:gd name="T20" fmla="*/ 79 w 79"/>
                  <a:gd name="T21" fmla="*/ 56 h 58"/>
                  <a:gd name="T22" fmla="*/ 79 w 79"/>
                  <a:gd name="T23" fmla="*/ 52 h 58"/>
                  <a:gd name="T24" fmla="*/ 77 w 79"/>
                  <a:gd name="T25" fmla="*/ 46 h 58"/>
                  <a:gd name="T26" fmla="*/ 73 w 79"/>
                  <a:gd name="T27" fmla="*/ 40 h 58"/>
                  <a:gd name="T28" fmla="*/ 8 w 79"/>
                  <a:gd name="T29" fmla="*/ 2 h 5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9"/>
                  <a:gd name="T46" fmla="*/ 0 h 58"/>
                  <a:gd name="T47" fmla="*/ 79 w 79"/>
                  <a:gd name="T48" fmla="*/ 58 h 5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9" h="58">
                    <a:moveTo>
                      <a:pt x="8" y="2"/>
                    </a:moveTo>
                    <a:lnTo>
                      <a:pt x="4" y="0"/>
                    </a:lnTo>
                    <a:lnTo>
                      <a:pt x="2" y="2"/>
                    </a:lnTo>
                    <a:lnTo>
                      <a:pt x="2" y="4"/>
                    </a:lnTo>
                    <a:lnTo>
                      <a:pt x="0" y="6"/>
                    </a:lnTo>
                    <a:lnTo>
                      <a:pt x="2" y="12"/>
                    </a:lnTo>
                    <a:lnTo>
                      <a:pt x="8" y="18"/>
                    </a:lnTo>
                    <a:lnTo>
                      <a:pt x="73" y="56"/>
                    </a:lnTo>
                    <a:lnTo>
                      <a:pt x="75" y="58"/>
                    </a:lnTo>
                    <a:lnTo>
                      <a:pt x="77" y="56"/>
                    </a:lnTo>
                    <a:lnTo>
                      <a:pt x="79" y="56"/>
                    </a:lnTo>
                    <a:lnTo>
                      <a:pt x="79" y="52"/>
                    </a:lnTo>
                    <a:lnTo>
                      <a:pt x="77" y="46"/>
                    </a:lnTo>
                    <a:lnTo>
                      <a:pt x="73" y="40"/>
                    </a:lnTo>
                    <a:lnTo>
                      <a:pt x="8" y="2"/>
                    </a:lnTo>
                    <a:close/>
                  </a:path>
                </a:pathLst>
              </a:custGeom>
              <a:solidFill>
                <a:srgbClr val="666666"/>
              </a:solidFill>
              <a:ln w="9525">
                <a:noFill/>
                <a:round/>
                <a:headEnd/>
                <a:tailEnd/>
              </a:ln>
            </p:spPr>
            <p:txBody>
              <a:bodyPr/>
              <a:lstStyle/>
              <a:p>
                <a:endParaRPr lang="en-US"/>
              </a:p>
            </p:txBody>
          </p:sp>
          <p:sp>
            <p:nvSpPr>
              <p:cNvPr id="9285" name="Freeform 49"/>
              <p:cNvSpPr>
                <a:spLocks/>
              </p:cNvSpPr>
              <p:nvPr/>
            </p:nvSpPr>
            <p:spPr bwMode="auto">
              <a:xfrm>
                <a:off x="4400" y="1712"/>
                <a:ext cx="341" cy="199"/>
              </a:xfrm>
              <a:custGeom>
                <a:avLst/>
                <a:gdLst>
                  <a:gd name="T0" fmla="*/ 335 w 341"/>
                  <a:gd name="T1" fmla="*/ 62 h 199"/>
                  <a:gd name="T2" fmla="*/ 233 w 341"/>
                  <a:gd name="T3" fmla="*/ 2 h 199"/>
                  <a:gd name="T4" fmla="*/ 225 w 341"/>
                  <a:gd name="T5" fmla="*/ 0 h 199"/>
                  <a:gd name="T6" fmla="*/ 215 w 341"/>
                  <a:gd name="T7" fmla="*/ 2 h 199"/>
                  <a:gd name="T8" fmla="*/ 6 w 341"/>
                  <a:gd name="T9" fmla="*/ 124 h 199"/>
                  <a:gd name="T10" fmla="*/ 0 w 341"/>
                  <a:gd name="T11" fmla="*/ 130 h 199"/>
                  <a:gd name="T12" fmla="*/ 117 w 341"/>
                  <a:gd name="T13" fmla="*/ 199 h 199"/>
                  <a:gd name="T14" fmla="*/ 341 w 341"/>
                  <a:gd name="T15" fmla="*/ 68 h 199"/>
                  <a:gd name="T16" fmla="*/ 335 w 341"/>
                  <a:gd name="T17" fmla="*/ 62 h 1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41"/>
                  <a:gd name="T28" fmla="*/ 0 h 199"/>
                  <a:gd name="T29" fmla="*/ 341 w 341"/>
                  <a:gd name="T30" fmla="*/ 199 h 19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41" h="199">
                    <a:moveTo>
                      <a:pt x="335" y="62"/>
                    </a:moveTo>
                    <a:lnTo>
                      <a:pt x="233" y="2"/>
                    </a:lnTo>
                    <a:lnTo>
                      <a:pt x="225" y="0"/>
                    </a:lnTo>
                    <a:lnTo>
                      <a:pt x="215" y="2"/>
                    </a:lnTo>
                    <a:lnTo>
                      <a:pt x="6" y="124"/>
                    </a:lnTo>
                    <a:lnTo>
                      <a:pt x="0" y="130"/>
                    </a:lnTo>
                    <a:lnTo>
                      <a:pt x="117" y="199"/>
                    </a:lnTo>
                    <a:lnTo>
                      <a:pt x="341" y="68"/>
                    </a:lnTo>
                    <a:lnTo>
                      <a:pt x="335" y="62"/>
                    </a:lnTo>
                    <a:close/>
                  </a:path>
                </a:pathLst>
              </a:custGeom>
              <a:solidFill>
                <a:srgbClr val="E3E3E2"/>
              </a:solidFill>
              <a:ln w="9525">
                <a:noFill/>
                <a:round/>
                <a:headEnd/>
                <a:tailEnd/>
              </a:ln>
            </p:spPr>
            <p:txBody>
              <a:bodyPr/>
              <a:lstStyle/>
              <a:p>
                <a:endParaRPr lang="en-US"/>
              </a:p>
            </p:txBody>
          </p:sp>
          <p:sp>
            <p:nvSpPr>
              <p:cNvPr id="9286" name="Freeform 50"/>
              <p:cNvSpPr>
                <a:spLocks/>
              </p:cNvSpPr>
              <p:nvPr/>
            </p:nvSpPr>
            <p:spPr bwMode="auto">
              <a:xfrm>
                <a:off x="4517" y="1780"/>
                <a:ext cx="226" cy="425"/>
              </a:xfrm>
              <a:custGeom>
                <a:avLst/>
                <a:gdLst>
                  <a:gd name="T0" fmla="*/ 0 w 226"/>
                  <a:gd name="T1" fmla="*/ 131 h 425"/>
                  <a:gd name="T2" fmla="*/ 0 w 226"/>
                  <a:gd name="T3" fmla="*/ 425 h 425"/>
                  <a:gd name="T4" fmla="*/ 8 w 226"/>
                  <a:gd name="T5" fmla="*/ 423 h 425"/>
                  <a:gd name="T6" fmla="*/ 218 w 226"/>
                  <a:gd name="T7" fmla="*/ 301 h 425"/>
                  <a:gd name="T8" fmla="*/ 224 w 226"/>
                  <a:gd name="T9" fmla="*/ 295 h 425"/>
                  <a:gd name="T10" fmla="*/ 226 w 226"/>
                  <a:gd name="T11" fmla="*/ 287 h 425"/>
                  <a:gd name="T12" fmla="*/ 226 w 226"/>
                  <a:gd name="T13" fmla="*/ 8 h 425"/>
                  <a:gd name="T14" fmla="*/ 224 w 226"/>
                  <a:gd name="T15" fmla="*/ 0 h 425"/>
                  <a:gd name="T16" fmla="*/ 0 w 226"/>
                  <a:gd name="T17" fmla="*/ 131 h 4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6"/>
                  <a:gd name="T28" fmla="*/ 0 h 425"/>
                  <a:gd name="T29" fmla="*/ 226 w 226"/>
                  <a:gd name="T30" fmla="*/ 425 h 42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6" h="425">
                    <a:moveTo>
                      <a:pt x="0" y="131"/>
                    </a:moveTo>
                    <a:lnTo>
                      <a:pt x="0" y="425"/>
                    </a:lnTo>
                    <a:lnTo>
                      <a:pt x="8" y="423"/>
                    </a:lnTo>
                    <a:lnTo>
                      <a:pt x="218" y="301"/>
                    </a:lnTo>
                    <a:lnTo>
                      <a:pt x="224" y="295"/>
                    </a:lnTo>
                    <a:lnTo>
                      <a:pt x="226" y="287"/>
                    </a:lnTo>
                    <a:lnTo>
                      <a:pt x="226" y="8"/>
                    </a:lnTo>
                    <a:lnTo>
                      <a:pt x="224" y="0"/>
                    </a:lnTo>
                    <a:lnTo>
                      <a:pt x="0" y="131"/>
                    </a:lnTo>
                    <a:close/>
                  </a:path>
                </a:pathLst>
              </a:custGeom>
              <a:solidFill>
                <a:srgbClr val="666666"/>
              </a:solidFill>
              <a:ln w="9525">
                <a:noFill/>
                <a:round/>
                <a:headEnd/>
                <a:tailEnd/>
              </a:ln>
            </p:spPr>
            <p:txBody>
              <a:bodyPr/>
              <a:lstStyle/>
              <a:p>
                <a:endParaRPr lang="en-US"/>
              </a:p>
            </p:txBody>
          </p:sp>
          <p:sp>
            <p:nvSpPr>
              <p:cNvPr id="9287" name="Freeform 51"/>
              <p:cNvSpPr>
                <a:spLocks/>
              </p:cNvSpPr>
              <p:nvPr/>
            </p:nvSpPr>
            <p:spPr bwMode="auto">
              <a:xfrm>
                <a:off x="4875" y="2486"/>
                <a:ext cx="184" cy="122"/>
              </a:xfrm>
              <a:custGeom>
                <a:avLst/>
                <a:gdLst>
                  <a:gd name="T0" fmla="*/ 42 w 184"/>
                  <a:gd name="T1" fmla="*/ 8 h 122"/>
                  <a:gd name="T2" fmla="*/ 14 w 184"/>
                  <a:gd name="T3" fmla="*/ 24 h 122"/>
                  <a:gd name="T4" fmla="*/ 6 w 184"/>
                  <a:gd name="T5" fmla="*/ 32 h 122"/>
                  <a:gd name="T6" fmla="*/ 2 w 184"/>
                  <a:gd name="T7" fmla="*/ 40 h 122"/>
                  <a:gd name="T8" fmla="*/ 0 w 184"/>
                  <a:gd name="T9" fmla="*/ 40 h 122"/>
                  <a:gd name="T10" fmla="*/ 0 w 184"/>
                  <a:gd name="T11" fmla="*/ 44 h 122"/>
                  <a:gd name="T12" fmla="*/ 0 w 184"/>
                  <a:gd name="T13" fmla="*/ 56 h 122"/>
                  <a:gd name="T14" fmla="*/ 0 w 184"/>
                  <a:gd name="T15" fmla="*/ 62 h 122"/>
                  <a:gd name="T16" fmla="*/ 4 w 184"/>
                  <a:gd name="T17" fmla="*/ 68 h 122"/>
                  <a:gd name="T18" fmla="*/ 8 w 184"/>
                  <a:gd name="T19" fmla="*/ 72 h 122"/>
                  <a:gd name="T20" fmla="*/ 14 w 184"/>
                  <a:gd name="T21" fmla="*/ 76 h 122"/>
                  <a:gd name="T22" fmla="*/ 82 w 184"/>
                  <a:gd name="T23" fmla="*/ 116 h 122"/>
                  <a:gd name="T24" fmla="*/ 94 w 184"/>
                  <a:gd name="T25" fmla="*/ 120 h 122"/>
                  <a:gd name="T26" fmla="*/ 108 w 184"/>
                  <a:gd name="T27" fmla="*/ 122 h 122"/>
                  <a:gd name="T28" fmla="*/ 124 w 184"/>
                  <a:gd name="T29" fmla="*/ 122 h 122"/>
                  <a:gd name="T30" fmla="*/ 136 w 184"/>
                  <a:gd name="T31" fmla="*/ 118 h 122"/>
                  <a:gd name="T32" fmla="*/ 142 w 184"/>
                  <a:gd name="T33" fmla="*/ 116 h 122"/>
                  <a:gd name="T34" fmla="*/ 170 w 184"/>
                  <a:gd name="T35" fmla="*/ 100 h 122"/>
                  <a:gd name="T36" fmla="*/ 176 w 184"/>
                  <a:gd name="T37" fmla="*/ 94 h 122"/>
                  <a:gd name="T38" fmla="*/ 180 w 184"/>
                  <a:gd name="T39" fmla="*/ 90 h 122"/>
                  <a:gd name="T40" fmla="*/ 184 w 184"/>
                  <a:gd name="T41" fmla="*/ 84 h 122"/>
                  <a:gd name="T42" fmla="*/ 184 w 184"/>
                  <a:gd name="T43" fmla="*/ 80 h 122"/>
                  <a:gd name="T44" fmla="*/ 184 w 184"/>
                  <a:gd name="T45" fmla="*/ 66 h 122"/>
                  <a:gd name="T46" fmla="*/ 184 w 184"/>
                  <a:gd name="T47" fmla="*/ 62 h 122"/>
                  <a:gd name="T48" fmla="*/ 180 w 184"/>
                  <a:gd name="T49" fmla="*/ 56 h 122"/>
                  <a:gd name="T50" fmla="*/ 176 w 184"/>
                  <a:gd name="T51" fmla="*/ 52 h 122"/>
                  <a:gd name="T52" fmla="*/ 170 w 184"/>
                  <a:gd name="T53" fmla="*/ 48 h 122"/>
                  <a:gd name="T54" fmla="*/ 102 w 184"/>
                  <a:gd name="T55" fmla="*/ 8 h 122"/>
                  <a:gd name="T56" fmla="*/ 88 w 184"/>
                  <a:gd name="T57" fmla="*/ 2 h 122"/>
                  <a:gd name="T58" fmla="*/ 72 w 184"/>
                  <a:gd name="T59" fmla="*/ 0 h 122"/>
                  <a:gd name="T60" fmla="*/ 56 w 184"/>
                  <a:gd name="T61" fmla="*/ 2 h 122"/>
                  <a:gd name="T62" fmla="*/ 42 w 184"/>
                  <a:gd name="T63" fmla="*/ 8 h 122"/>
                  <a:gd name="T64" fmla="*/ 2 w 184"/>
                  <a:gd name="T65" fmla="*/ 38 h 122"/>
                  <a:gd name="T66" fmla="*/ 42 w 184"/>
                  <a:gd name="T67" fmla="*/ 8 h 122"/>
                  <a:gd name="T68" fmla="*/ 88 w 184"/>
                  <a:gd name="T69" fmla="*/ 108 h 122"/>
                  <a:gd name="T70" fmla="*/ 18 w 184"/>
                  <a:gd name="T71" fmla="*/ 68 h 122"/>
                  <a:gd name="T72" fmla="*/ 12 w 184"/>
                  <a:gd name="T73" fmla="*/ 62 h 122"/>
                  <a:gd name="T74" fmla="*/ 10 w 184"/>
                  <a:gd name="T75" fmla="*/ 56 h 122"/>
                  <a:gd name="T76" fmla="*/ 10 w 184"/>
                  <a:gd name="T77" fmla="*/ 44 h 122"/>
                  <a:gd name="T78" fmla="*/ 10 w 184"/>
                  <a:gd name="T79" fmla="*/ 42 h 122"/>
                  <a:gd name="T80" fmla="*/ 12 w 184"/>
                  <a:gd name="T81" fmla="*/ 38 h 122"/>
                  <a:gd name="T82" fmla="*/ 18 w 184"/>
                  <a:gd name="T83" fmla="*/ 32 h 122"/>
                  <a:gd name="T84" fmla="*/ 48 w 184"/>
                  <a:gd name="T85" fmla="*/ 16 h 122"/>
                  <a:gd name="T86" fmla="*/ 58 w 184"/>
                  <a:gd name="T87" fmla="*/ 12 h 122"/>
                  <a:gd name="T88" fmla="*/ 72 w 184"/>
                  <a:gd name="T89" fmla="*/ 10 h 122"/>
                  <a:gd name="T90" fmla="*/ 86 w 184"/>
                  <a:gd name="T91" fmla="*/ 12 h 122"/>
                  <a:gd name="T92" fmla="*/ 98 w 184"/>
                  <a:gd name="T93" fmla="*/ 16 h 122"/>
                  <a:gd name="T94" fmla="*/ 166 w 184"/>
                  <a:gd name="T95" fmla="*/ 56 h 122"/>
                  <a:gd name="T96" fmla="*/ 172 w 184"/>
                  <a:gd name="T97" fmla="*/ 60 h 122"/>
                  <a:gd name="T98" fmla="*/ 174 w 184"/>
                  <a:gd name="T99" fmla="*/ 66 h 122"/>
                  <a:gd name="T100" fmla="*/ 174 w 184"/>
                  <a:gd name="T101" fmla="*/ 80 h 122"/>
                  <a:gd name="T102" fmla="*/ 172 w 184"/>
                  <a:gd name="T103" fmla="*/ 86 h 122"/>
                  <a:gd name="T104" fmla="*/ 166 w 184"/>
                  <a:gd name="T105" fmla="*/ 90 h 122"/>
                  <a:gd name="T106" fmla="*/ 136 w 184"/>
                  <a:gd name="T107" fmla="*/ 108 h 122"/>
                  <a:gd name="T108" fmla="*/ 134 w 184"/>
                  <a:gd name="T109" fmla="*/ 110 h 122"/>
                  <a:gd name="T110" fmla="*/ 122 w 184"/>
                  <a:gd name="T111" fmla="*/ 112 h 122"/>
                  <a:gd name="T112" fmla="*/ 110 w 184"/>
                  <a:gd name="T113" fmla="*/ 114 h 122"/>
                  <a:gd name="T114" fmla="*/ 98 w 184"/>
                  <a:gd name="T115" fmla="*/ 112 h 122"/>
                  <a:gd name="T116" fmla="*/ 88 w 184"/>
                  <a:gd name="T117" fmla="*/ 108 h 122"/>
                  <a:gd name="T118" fmla="*/ 42 w 184"/>
                  <a:gd name="T119" fmla="*/ 8 h 12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84"/>
                  <a:gd name="T181" fmla="*/ 0 h 122"/>
                  <a:gd name="T182" fmla="*/ 184 w 184"/>
                  <a:gd name="T183" fmla="*/ 122 h 12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84" h="122">
                    <a:moveTo>
                      <a:pt x="42" y="8"/>
                    </a:moveTo>
                    <a:lnTo>
                      <a:pt x="14" y="24"/>
                    </a:lnTo>
                    <a:lnTo>
                      <a:pt x="6" y="32"/>
                    </a:lnTo>
                    <a:lnTo>
                      <a:pt x="2" y="40"/>
                    </a:lnTo>
                    <a:lnTo>
                      <a:pt x="0" y="40"/>
                    </a:lnTo>
                    <a:lnTo>
                      <a:pt x="0" y="44"/>
                    </a:lnTo>
                    <a:lnTo>
                      <a:pt x="0" y="56"/>
                    </a:lnTo>
                    <a:lnTo>
                      <a:pt x="0" y="62"/>
                    </a:lnTo>
                    <a:lnTo>
                      <a:pt x="4" y="68"/>
                    </a:lnTo>
                    <a:lnTo>
                      <a:pt x="8" y="72"/>
                    </a:lnTo>
                    <a:lnTo>
                      <a:pt x="14" y="76"/>
                    </a:lnTo>
                    <a:lnTo>
                      <a:pt x="82" y="116"/>
                    </a:lnTo>
                    <a:lnTo>
                      <a:pt x="94" y="120"/>
                    </a:lnTo>
                    <a:lnTo>
                      <a:pt x="108" y="122"/>
                    </a:lnTo>
                    <a:lnTo>
                      <a:pt x="124" y="122"/>
                    </a:lnTo>
                    <a:lnTo>
                      <a:pt x="136" y="118"/>
                    </a:lnTo>
                    <a:lnTo>
                      <a:pt x="142" y="116"/>
                    </a:lnTo>
                    <a:lnTo>
                      <a:pt x="170" y="100"/>
                    </a:lnTo>
                    <a:lnTo>
                      <a:pt x="176" y="94"/>
                    </a:lnTo>
                    <a:lnTo>
                      <a:pt x="180" y="90"/>
                    </a:lnTo>
                    <a:lnTo>
                      <a:pt x="184" y="84"/>
                    </a:lnTo>
                    <a:lnTo>
                      <a:pt x="184" y="80"/>
                    </a:lnTo>
                    <a:lnTo>
                      <a:pt x="184" y="66"/>
                    </a:lnTo>
                    <a:lnTo>
                      <a:pt x="184" y="62"/>
                    </a:lnTo>
                    <a:lnTo>
                      <a:pt x="180" y="56"/>
                    </a:lnTo>
                    <a:lnTo>
                      <a:pt x="176" y="52"/>
                    </a:lnTo>
                    <a:lnTo>
                      <a:pt x="170" y="48"/>
                    </a:lnTo>
                    <a:lnTo>
                      <a:pt x="102" y="8"/>
                    </a:lnTo>
                    <a:lnTo>
                      <a:pt x="88" y="2"/>
                    </a:lnTo>
                    <a:lnTo>
                      <a:pt x="72" y="0"/>
                    </a:lnTo>
                    <a:lnTo>
                      <a:pt x="56" y="2"/>
                    </a:lnTo>
                    <a:lnTo>
                      <a:pt x="42" y="8"/>
                    </a:lnTo>
                    <a:lnTo>
                      <a:pt x="2" y="38"/>
                    </a:lnTo>
                    <a:lnTo>
                      <a:pt x="42" y="8"/>
                    </a:lnTo>
                    <a:lnTo>
                      <a:pt x="88" y="108"/>
                    </a:lnTo>
                    <a:lnTo>
                      <a:pt x="18" y="68"/>
                    </a:lnTo>
                    <a:lnTo>
                      <a:pt x="12" y="62"/>
                    </a:lnTo>
                    <a:lnTo>
                      <a:pt x="10" y="56"/>
                    </a:lnTo>
                    <a:lnTo>
                      <a:pt x="10" y="44"/>
                    </a:lnTo>
                    <a:lnTo>
                      <a:pt x="10" y="42"/>
                    </a:lnTo>
                    <a:lnTo>
                      <a:pt x="12" y="38"/>
                    </a:lnTo>
                    <a:lnTo>
                      <a:pt x="18" y="32"/>
                    </a:lnTo>
                    <a:lnTo>
                      <a:pt x="48" y="16"/>
                    </a:lnTo>
                    <a:lnTo>
                      <a:pt x="58" y="12"/>
                    </a:lnTo>
                    <a:lnTo>
                      <a:pt x="72" y="10"/>
                    </a:lnTo>
                    <a:lnTo>
                      <a:pt x="86" y="12"/>
                    </a:lnTo>
                    <a:lnTo>
                      <a:pt x="98" y="16"/>
                    </a:lnTo>
                    <a:lnTo>
                      <a:pt x="166" y="56"/>
                    </a:lnTo>
                    <a:lnTo>
                      <a:pt x="172" y="60"/>
                    </a:lnTo>
                    <a:lnTo>
                      <a:pt x="174" y="66"/>
                    </a:lnTo>
                    <a:lnTo>
                      <a:pt x="174" y="80"/>
                    </a:lnTo>
                    <a:lnTo>
                      <a:pt x="172" y="86"/>
                    </a:lnTo>
                    <a:lnTo>
                      <a:pt x="166" y="90"/>
                    </a:lnTo>
                    <a:lnTo>
                      <a:pt x="136" y="108"/>
                    </a:lnTo>
                    <a:lnTo>
                      <a:pt x="134" y="110"/>
                    </a:lnTo>
                    <a:lnTo>
                      <a:pt x="122" y="112"/>
                    </a:lnTo>
                    <a:lnTo>
                      <a:pt x="110" y="114"/>
                    </a:lnTo>
                    <a:lnTo>
                      <a:pt x="98" y="112"/>
                    </a:lnTo>
                    <a:lnTo>
                      <a:pt x="88" y="108"/>
                    </a:lnTo>
                    <a:lnTo>
                      <a:pt x="42" y="8"/>
                    </a:lnTo>
                    <a:close/>
                  </a:path>
                </a:pathLst>
              </a:custGeom>
              <a:solidFill>
                <a:srgbClr val="333333"/>
              </a:solidFill>
              <a:ln w="9525">
                <a:noFill/>
                <a:round/>
                <a:headEnd/>
                <a:tailEnd/>
              </a:ln>
            </p:spPr>
            <p:txBody>
              <a:bodyPr/>
              <a:lstStyle/>
              <a:p>
                <a:endParaRPr lang="en-US"/>
              </a:p>
            </p:txBody>
          </p:sp>
          <p:sp>
            <p:nvSpPr>
              <p:cNvPr id="9288" name="Freeform 52"/>
              <p:cNvSpPr>
                <a:spLocks/>
              </p:cNvSpPr>
              <p:nvPr/>
            </p:nvSpPr>
            <p:spPr bwMode="auto">
              <a:xfrm>
                <a:off x="4879" y="2530"/>
                <a:ext cx="176" cy="74"/>
              </a:xfrm>
              <a:custGeom>
                <a:avLst/>
                <a:gdLst>
                  <a:gd name="T0" fmla="*/ 172 w 176"/>
                  <a:gd name="T1" fmla="*/ 32 h 74"/>
                  <a:gd name="T2" fmla="*/ 164 w 176"/>
                  <a:gd name="T3" fmla="*/ 38 h 74"/>
                  <a:gd name="T4" fmla="*/ 136 w 176"/>
                  <a:gd name="T5" fmla="*/ 56 h 74"/>
                  <a:gd name="T6" fmla="*/ 130 w 176"/>
                  <a:gd name="T7" fmla="*/ 58 h 74"/>
                  <a:gd name="T8" fmla="*/ 118 w 176"/>
                  <a:gd name="T9" fmla="*/ 62 h 74"/>
                  <a:gd name="T10" fmla="*/ 106 w 176"/>
                  <a:gd name="T11" fmla="*/ 62 h 74"/>
                  <a:gd name="T12" fmla="*/ 92 w 176"/>
                  <a:gd name="T13" fmla="*/ 60 h 74"/>
                  <a:gd name="T14" fmla="*/ 82 w 176"/>
                  <a:gd name="T15" fmla="*/ 56 h 74"/>
                  <a:gd name="T16" fmla="*/ 62 w 176"/>
                  <a:gd name="T17" fmla="*/ 44 h 74"/>
                  <a:gd name="T18" fmla="*/ 12 w 176"/>
                  <a:gd name="T19" fmla="*/ 16 h 74"/>
                  <a:gd name="T20" fmla="*/ 4 w 176"/>
                  <a:gd name="T21" fmla="*/ 10 h 74"/>
                  <a:gd name="T22" fmla="*/ 2 w 176"/>
                  <a:gd name="T23" fmla="*/ 4 h 74"/>
                  <a:gd name="T24" fmla="*/ 0 w 176"/>
                  <a:gd name="T25" fmla="*/ 0 h 74"/>
                  <a:gd name="T26" fmla="*/ 0 w 176"/>
                  <a:gd name="T27" fmla="*/ 12 h 74"/>
                  <a:gd name="T28" fmla="*/ 2 w 176"/>
                  <a:gd name="T29" fmla="*/ 16 h 74"/>
                  <a:gd name="T30" fmla="*/ 4 w 176"/>
                  <a:gd name="T31" fmla="*/ 20 h 74"/>
                  <a:gd name="T32" fmla="*/ 8 w 176"/>
                  <a:gd name="T33" fmla="*/ 24 h 74"/>
                  <a:gd name="T34" fmla="*/ 12 w 176"/>
                  <a:gd name="T35" fmla="*/ 28 h 74"/>
                  <a:gd name="T36" fmla="*/ 62 w 176"/>
                  <a:gd name="T37" fmla="*/ 58 h 74"/>
                  <a:gd name="T38" fmla="*/ 82 w 176"/>
                  <a:gd name="T39" fmla="*/ 68 h 74"/>
                  <a:gd name="T40" fmla="*/ 92 w 176"/>
                  <a:gd name="T41" fmla="*/ 72 h 74"/>
                  <a:gd name="T42" fmla="*/ 106 w 176"/>
                  <a:gd name="T43" fmla="*/ 74 h 74"/>
                  <a:gd name="T44" fmla="*/ 118 w 176"/>
                  <a:gd name="T45" fmla="*/ 74 h 74"/>
                  <a:gd name="T46" fmla="*/ 130 w 176"/>
                  <a:gd name="T47" fmla="*/ 70 h 74"/>
                  <a:gd name="T48" fmla="*/ 136 w 176"/>
                  <a:gd name="T49" fmla="*/ 68 h 74"/>
                  <a:gd name="T50" fmla="*/ 164 w 176"/>
                  <a:gd name="T51" fmla="*/ 50 h 74"/>
                  <a:gd name="T52" fmla="*/ 170 w 176"/>
                  <a:gd name="T53" fmla="*/ 48 h 74"/>
                  <a:gd name="T54" fmla="*/ 172 w 176"/>
                  <a:gd name="T55" fmla="*/ 44 h 74"/>
                  <a:gd name="T56" fmla="*/ 174 w 176"/>
                  <a:gd name="T57" fmla="*/ 40 h 74"/>
                  <a:gd name="T58" fmla="*/ 176 w 176"/>
                  <a:gd name="T59" fmla="*/ 36 h 74"/>
                  <a:gd name="T60" fmla="*/ 176 w 176"/>
                  <a:gd name="T61" fmla="*/ 22 h 74"/>
                  <a:gd name="T62" fmla="*/ 174 w 176"/>
                  <a:gd name="T63" fmla="*/ 28 h 74"/>
                  <a:gd name="T64" fmla="*/ 172 w 176"/>
                  <a:gd name="T65" fmla="*/ 32 h 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76"/>
                  <a:gd name="T100" fmla="*/ 0 h 74"/>
                  <a:gd name="T101" fmla="*/ 176 w 176"/>
                  <a:gd name="T102" fmla="*/ 74 h 7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76" h="74">
                    <a:moveTo>
                      <a:pt x="172" y="32"/>
                    </a:moveTo>
                    <a:lnTo>
                      <a:pt x="164" y="38"/>
                    </a:lnTo>
                    <a:lnTo>
                      <a:pt x="136" y="56"/>
                    </a:lnTo>
                    <a:lnTo>
                      <a:pt x="130" y="58"/>
                    </a:lnTo>
                    <a:lnTo>
                      <a:pt x="118" y="62"/>
                    </a:lnTo>
                    <a:lnTo>
                      <a:pt x="106" y="62"/>
                    </a:lnTo>
                    <a:lnTo>
                      <a:pt x="92" y="60"/>
                    </a:lnTo>
                    <a:lnTo>
                      <a:pt x="82" y="56"/>
                    </a:lnTo>
                    <a:lnTo>
                      <a:pt x="62" y="44"/>
                    </a:lnTo>
                    <a:lnTo>
                      <a:pt x="12" y="16"/>
                    </a:lnTo>
                    <a:lnTo>
                      <a:pt x="4" y="10"/>
                    </a:lnTo>
                    <a:lnTo>
                      <a:pt x="2" y="4"/>
                    </a:lnTo>
                    <a:lnTo>
                      <a:pt x="0" y="0"/>
                    </a:lnTo>
                    <a:lnTo>
                      <a:pt x="0" y="12"/>
                    </a:lnTo>
                    <a:lnTo>
                      <a:pt x="2" y="16"/>
                    </a:lnTo>
                    <a:lnTo>
                      <a:pt x="4" y="20"/>
                    </a:lnTo>
                    <a:lnTo>
                      <a:pt x="8" y="24"/>
                    </a:lnTo>
                    <a:lnTo>
                      <a:pt x="12" y="28"/>
                    </a:lnTo>
                    <a:lnTo>
                      <a:pt x="62" y="58"/>
                    </a:lnTo>
                    <a:lnTo>
                      <a:pt x="82" y="68"/>
                    </a:lnTo>
                    <a:lnTo>
                      <a:pt x="92" y="72"/>
                    </a:lnTo>
                    <a:lnTo>
                      <a:pt x="106" y="74"/>
                    </a:lnTo>
                    <a:lnTo>
                      <a:pt x="118" y="74"/>
                    </a:lnTo>
                    <a:lnTo>
                      <a:pt x="130" y="70"/>
                    </a:lnTo>
                    <a:lnTo>
                      <a:pt x="136" y="68"/>
                    </a:lnTo>
                    <a:lnTo>
                      <a:pt x="164" y="50"/>
                    </a:lnTo>
                    <a:lnTo>
                      <a:pt x="170" y="48"/>
                    </a:lnTo>
                    <a:lnTo>
                      <a:pt x="172" y="44"/>
                    </a:lnTo>
                    <a:lnTo>
                      <a:pt x="174" y="40"/>
                    </a:lnTo>
                    <a:lnTo>
                      <a:pt x="176" y="36"/>
                    </a:lnTo>
                    <a:lnTo>
                      <a:pt x="176" y="22"/>
                    </a:lnTo>
                    <a:lnTo>
                      <a:pt x="174" y="28"/>
                    </a:lnTo>
                    <a:lnTo>
                      <a:pt x="172" y="32"/>
                    </a:lnTo>
                    <a:close/>
                  </a:path>
                </a:pathLst>
              </a:custGeom>
              <a:solidFill>
                <a:srgbClr val="CCCCCC"/>
              </a:solidFill>
              <a:ln w="9525">
                <a:noFill/>
                <a:round/>
                <a:headEnd/>
                <a:tailEnd/>
              </a:ln>
            </p:spPr>
            <p:txBody>
              <a:bodyPr/>
              <a:lstStyle/>
              <a:p>
                <a:endParaRPr lang="en-US"/>
              </a:p>
            </p:txBody>
          </p:sp>
          <p:sp>
            <p:nvSpPr>
              <p:cNvPr id="9289" name="Freeform 53"/>
              <p:cNvSpPr>
                <a:spLocks/>
              </p:cNvSpPr>
              <p:nvPr/>
            </p:nvSpPr>
            <p:spPr bwMode="auto">
              <a:xfrm>
                <a:off x="4879" y="2490"/>
                <a:ext cx="176" cy="102"/>
              </a:xfrm>
              <a:custGeom>
                <a:avLst/>
                <a:gdLst>
                  <a:gd name="T0" fmla="*/ 164 w 176"/>
                  <a:gd name="T1" fmla="*/ 78 h 102"/>
                  <a:gd name="T2" fmla="*/ 170 w 176"/>
                  <a:gd name="T3" fmla="*/ 76 h 102"/>
                  <a:gd name="T4" fmla="*/ 172 w 176"/>
                  <a:gd name="T5" fmla="*/ 72 h 102"/>
                  <a:gd name="T6" fmla="*/ 174 w 176"/>
                  <a:gd name="T7" fmla="*/ 68 h 102"/>
                  <a:gd name="T8" fmla="*/ 176 w 176"/>
                  <a:gd name="T9" fmla="*/ 62 h 102"/>
                  <a:gd name="T10" fmla="*/ 174 w 176"/>
                  <a:gd name="T11" fmla="*/ 58 h 102"/>
                  <a:gd name="T12" fmla="*/ 172 w 176"/>
                  <a:gd name="T13" fmla="*/ 54 h 102"/>
                  <a:gd name="T14" fmla="*/ 170 w 176"/>
                  <a:gd name="T15" fmla="*/ 50 h 102"/>
                  <a:gd name="T16" fmla="*/ 164 w 176"/>
                  <a:gd name="T17" fmla="*/ 48 h 102"/>
                  <a:gd name="T18" fmla="*/ 96 w 176"/>
                  <a:gd name="T19" fmla="*/ 8 h 102"/>
                  <a:gd name="T20" fmla="*/ 82 w 176"/>
                  <a:gd name="T21" fmla="*/ 2 h 102"/>
                  <a:gd name="T22" fmla="*/ 68 w 176"/>
                  <a:gd name="T23" fmla="*/ 0 h 102"/>
                  <a:gd name="T24" fmla="*/ 54 w 176"/>
                  <a:gd name="T25" fmla="*/ 2 h 102"/>
                  <a:gd name="T26" fmla="*/ 42 w 176"/>
                  <a:gd name="T27" fmla="*/ 8 h 102"/>
                  <a:gd name="T28" fmla="*/ 12 w 176"/>
                  <a:gd name="T29" fmla="*/ 24 h 102"/>
                  <a:gd name="T30" fmla="*/ 8 w 176"/>
                  <a:gd name="T31" fmla="*/ 28 h 102"/>
                  <a:gd name="T32" fmla="*/ 4 w 176"/>
                  <a:gd name="T33" fmla="*/ 32 h 102"/>
                  <a:gd name="T34" fmla="*/ 2 w 176"/>
                  <a:gd name="T35" fmla="*/ 36 h 102"/>
                  <a:gd name="T36" fmla="*/ 0 w 176"/>
                  <a:gd name="T37" fmla="*/ 40 h 102"/>
                  <a:gd name="T38" fmla="*/ 2 w 176"/>
                  <a:gd name="T39" fmla="*/ 44 h 102"/>
                  <a:gd name="T40" fmla="*/ 4 w 176"/>
                  <a:gd name="T41" fmla="*/ 48 h 102"/>
                  <a:gd name="T42" fmla="*/ 8 w 176"/>
                  <a:gd name="T43" fmla="*/ 52 h 102"/>
                  <a:gd name="T44" fmla="*/ 12 w 176"/>
                  <a:gd name="T45" fmla="*/ 56 h 102"/>
                  <a:gd name="T46" fmla="*/ 82 w 176"/>
                  <a:gd name="T47" fmla="*/ 96 h 102"/>
                  <a:gd name="T48" fmla="*/ 94 w 176"/>
                  <a:gd name="T49" fmla="*/ 100 h 102"/>
                  <a:gd name="T50" fmla="*/ 108 w 176"/>
                  <a:gd name="T51" fmla="*/ 102 h 102"/>
                  <a:gd name="T52" fmla="*/ 122 w 176"/>
                  <a:gd name="T53" fmla="*/ 100 h 102"/>
                  <a:gd name="T54" fmla="*/ 136 w 176"/>
                  <a:gd name="T55" fmla="*/ 96 h 102"/>
                  <a:gd name="T56" fmla="*/ 164 w 176"/>
                  <a:gd name="T57" fmla="*/ 78 h 10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76"/>
                  <a:gd name="T88" fmla="*/ 0 h 102"/>
                  <a:gd name="T89" fmla="*/ 176 w 176"/>
                  <a:gd name="T90" fmla="*/ 102 h 10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76" h="102">
                    <a:moveTo>
                      <a:pt x="164" y="78"/>
                    </a:moveTo>
                    <a:lnTo>
                      <a:pt x="170" y="76"/>
                    </a:lnTo>
                    <a:lnTo>
                      <a:pt x="172" y="72"/>
                    </a:lnTo>
                    <a:lnTo>
                      <a:pt x="174" y="68"/>
                    </a:lnTo>
                    <a:lnTo>
                      <a:pt x="176" y="62"/>
                    </a:lnTo>
                    <a:lnTo>
                      <a:pt x="174" y="58"/>
                    </a:lnTo>
                    <a:lnTo>
                      <a:pt x="172" y="54"/>
                    </a:lnTo>
                    <a:lnTo>
                      <a:pt x="170" y="50"/>
                    </a:lnTo>
                    <a:lnTo>
                      <a:pt x="164" y="48"/>
                    </a:lnTo>
                    <a:lnTo>
                      <a:pt x="96" y="8"/>
                    </a:lnTo>
                    <a:lnTo>
                      <a:pt x="82" y="2"/>
                    </a:lnTo>
                    <a:lnTo>
                      <a:pt x="68" y="0"/>
                    </a:lnTo>
                    <a:lnTo>
                      <a:pt x="54" y="2"/>
                    </a:lnTo>
                    <a:lnTo>
                      <a:pt x="42" y="8"/>
                    </a:lnTo>
                    <a:lnTo>
                      <a:pt x="12" y="24"/>
                    </a:lnTo>
                    <a:lnTo>
                      <a:pt x="8" y="28"/>
                    </a:lnTo>
                    <a:lnTo>
                      <a:pt x="4" y="32"/>
                    </a:lnTo>
                    <a:lnTo>
                      <a:pt x="2" y="36"/>
                    </a:lnTo>
                    <a:lnTo>
                      <a:pt x="0" y="40"/>
                    </a:lnTo>
                    <a:lnTo>
                      <a:pt x="2" y="44"/>
                    </a:lnTo>
                    <a:lnTo>
                      <a:pt x="4" y="48"/>
                    </a:lnTo>
                    <a:lnTo>
                      <a:pt x="8" y="52"/>
                    </a:lnTo>
                    <a:lnTo>
                      <a:pt x="12" y="56"/>
                    </a:lnTo>
                    <a:lnTo>
                      <a:pt x="82" y="96"/>
                    </a:lnTo>
                    <a:lnTo>
                      <a:pt x="94" y="100"/>
                    </a:lnTo>
                    <a:lnTo>
                      <a:pt x="108" y="102"/>
                    </a:lnTo>
                    <a:lnTo>
                      <a:pt x="122" y="100"/>
                    </a:lnTo>
                    <a:lnTo>
                      <a:pt x="136" y="96"/>
                    </a:lnTo>
                    <a:lnTo>
                      <a:pt x="164" y="78"/>
                    </a:lnTo>
                    <a:close/>
                  </a:path>
                </a:pathLst>
              </a:custGeom>
              <a:solidFill>
                <a:srgbClr val="E3E3E2"/>
              </a:solidFill>
              <a:ln w="9525">
                <a:noFill/>
                <a:round/>
                <a:headEnd/>
                <a:tailEnd/>
              </a:ln>
            </p:spPr>
            <p:txBody>
              <a:bodyPr/>
              <a:lstStyle/>
              <a:p>
                <a:endParaRPr lang="en-US"/>
              </a:p>
            </p:txBody>
          </p:sp>
          <p:sp>
            <p:nvSpPr>
              <p:cNvPr id="9290" name="Freeform 54"/>
              <p:cNvSpPr>
                <a:spLocks/>
              </p:cNvSpPr>
              <p:nvPr/>
            </p:nvSpPr>
            <p:spPr bwMode="auto">
              <a:xfrm>
                <a:off x="4907" y="2387"/>
                <a:ext cx="136" cy="185"/>
              </a:xfrm>
              <a:custGeom>
                <a:avLst/>
                <a:gdLst>
                  <a:gd name="T0" fmla="*/ 0 w 136"/>
                  <a:gd name="T1" fmla="*/ 139 h 185"/>
                  <a:gd name="T2" fmla="*/ 80 w 136"/>
                  <a:gd name="T3" fmla="*/ 185 h 185"/>
                  <a:gd name="T4" fmla="*/ 88 w 136"/>
                  <a:gd name="T5" fmla="*/ 177 h 185"/>
                  <a:gd name="T6" fmla="*/ 98 w 136"/>
                  <a:gd name="T7" fmla="*/ 167 h 185"/>
                  <a:gd name="T8" fmla="*/ 110 w 136"/>
                  <a:gd name="T9" fmla="*/ 153 h 185"/>
                  <a:gd name="T10" fmla="*/ 120 w 136"/>
                  <a:gd name="T11" fmla="*/ 135 h 185"/>
                  <a:gd name="T12" fmla="*/ 130 w 136"/>
                  <a:gd name="T13" fmla="*/ 111 h 185"/>
                  <a:gd name="T14" fmla="*/ 132 w 136"/>
                  <a:gd name="T15" fmla="*/ 99 h 185"/>
                  <a:gd name="T16" fmla="*/ 134 w 136"/>
                  <a:gd name="T17" fmla="*/ 85 h 185"/>
                  <a:gd name="T18" fmla="*/ 136 w 136"/>
                  <a:gd name="T19" fmla="*/ 70 h 185"/>
                  <a:gd name="T20" fmla="*/ 134 w 136"/>
                  <a:gd name="T21" fmla="*/ 54 h 185"/>
                  <a:gd name="T22" fmla="*/ 40 w 136"/>
                  <a:gd name="T23" fmla="*/ 0 h 185"/>
                  <a:gd name="T24" fmla="*/ 44 w 136"/>
                  <a:gd name="T25" fmla="*/ 12 h 185"/>
                  <a:gd name="T26" fmla="*/ 46 w 136"/>
                  <a:gd name="T27" fmla="*/ 26 h 185"/>
                  <a:gd name="T28" fmla="*/ 46 w 136"/>
                  <a:gd name="T29" fmla="*/ 44 h 185"/>
                  <a:gd name="T30" fmla="*/ 44 w 136"/>
                  <a:gd name="T31" fmla="*/ 66 h 185"/>
                  <a:gd name="T32" fmla="*/ 40 w 136"/>
                  <a:gd name="T33" fmla="*/ 77 h 185"/>
                  <a:gd name="T34" fmla="*/ 36 w 136"/>
                  <a:gd name="T35" fmla="*/ 89 h 185"/>
                  <a:gd name="T36" fmla="*/ 30 w 136"/>
                  <a:gd name="T37" fmla="*/ 101 h 185"/>
                  <a:gd name="T38" fmla="*/ 22 w 136"/>
                  <a:gd name="T39" fmla="*/ 113 h 185"/>
                  <a:gd name="T40" fmla="*/ 12 w 136"/>
                  <a:gd name="T41" fmla="*/ 127 h 185"/>
                  <a:gd name="T42" fmla="*/ 0 w 136"/>
                  <a:gd name="T43" fmla="*/ 139 h 18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36"/>
                  <a:gd name="T67" fmla="*/ 0 h 185"/>
                  <a:gd name="T68" fmla="*/ 136 w 136"/>
                  <a:gd name="T69" fmla="*/ 185 h 18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36" h="185">
                    <a:moveTo>
                      <a:pt x="0" y="139"/>
                    </a:moveTo>
                    <a:lnTo>
                      <a:pt x="80" y="185"/>
                    </a:lnTo>
                    <a:lnTo>
                      <a:pt x="88" y="177"/>
                    </a:lnTo>
                    <a:lnTo>
                      <a:pt x="98" y="167"/>
                    </a:lnTo>
                    <a:lnTo>
                      <a:pt x="110" y="153"/>
                    </a:lnTo>
                    <a:lnTo>
                      <a:pt x="120" y="135"/>
                    </a:lnTo>
                    <a:lnTo>
                      <a:pt x="130" y="111"/>
                    </a:lnTo>
                    <a:lnTo>
                      <a:pt x="132" y="99"/>
                    </a:lnTo>
                    <a:lnTo>
                      <a:pt x="134" y="85"/>
                    </a:lnTo>
                    <a:lnTo>
                      <a:pt x="136" y="70"/>
                    </a:lnTo>
                    <a:lnTo>
                      <a:pt x="134" y="54"/>
                    </a:lnTo>
                    <a:lnTo>
                      <a:pt x="40" y="0"/>
                    </a:lnTo>
                    <a:lnTo>
                      <a:pt x="44" y="12"/>
                    </a:lnTo>
                    <a:lnTo>
                      <a:pt x="46" y="26"/>
                    </a:lnTo>
                    <a:lnTo>
                      <a:pt x="46" y="44"/>
                    </a:lnTo>
                    <a:lnTo>
                      <a:pt x="44" y="66"/>
                    </a:lnTo>
                    <a:lnTo>
                      <a:pt x="40" y="77"/>
                    </a:lnTo>
                    <a:lnTo>
                      <a:pt x="36" y="89"/>
                    </a:lnTo>
                    <a:lnTo>
                      <a:pt x="30" y="101"/>
                    </a:lnTo>
                    <a:lnTo>
                      <a:pt x="22" y="113"/>
                    </a:lnTo>
                    <a:lnTo>
                      <a:pt x="12" y="127"/>
                    </a:lnTo>
                    <a:lnTo>
                      <a:pt x="0" y="139"/>
                    </a:lnTo>
                    <a:close/>
                  </a:path>
                </a:pathLst>
              </a:custGeom>
              <a:solidFill>
                <a:srgbClr val="B3B3B3"/>
              </a:solidFill>
              <a:ln w="9525">
                <a:noFill/>
                <a:round/>
                <a:headEnd/>
                <a:tailEnd/>
              </a:ln>
            </p:spPr>
            <p:txBody>
              <a:bodyPr/>
              <a:lstStyle/>
              <a:p>
                <a:endParaRPr lang="en-US"/>
              </a:p>
            </p:txBody>
          </p:sp>
          <p:sp>
            <p:nvSpPr>
              <p:cNvPr id="9291" name="Freeform 55"/>
              <p:cNvSpPr>
                <a:spLocks/>
              </p:cNvSpPr>
              <p:nvPr/>
            </p:nvSpPr>
            <p:spPr bwMode="auto">
              <a:xfrm>
                <a:off x="4987" y="2437"/>
                <a:ext cx="64" cy="135"/>
              </a:xfrm>
              <a:custGeom>
                <a:avLst/>
                <a:gdLst>
                  <a:gd name="T0" fmla="*/ 64 w 64"/>
                  <a:gd name="T1" fmla="*/ 0 h 135"/>
                  <a:gd name="T2" fmla="*/ 54 w 64"/>
                  <a:gd name="T3" fmla="*/ 4 h 135"/>
                  <a:gd name="T4" fmla="*/ 56 w 64"/>
                  <a:gd name="T5" fmla="*/ 24 h 135"/>
                  <a:gd name="T6" fmla="*/ 54 w 64"/>
                  <a:gd name="T7" fmla="*/ 43 h 135"/>
                  <a:gd name="T8" fmla="*/ 50 w 64"/>
                  <a:gd name="T9" fmla="*/ 59 h 135"/>
                  <a:gd name="T10" fmla="*/ 44 w 64"/>
                  <a:gd name="T11" fmla="*/ 75 h 135"/>
                  <a:gd name="T12" fmla="*/ 38 w 64"/>
                  <a:gd name="T13" fmla="*/ 87 h 135"/>
                  <a:gd name="T14" fmla="*/ 32 w 64"/>
                  <a:gd name="T15" fmla="*/ 99 h 135"/>
                  <a:gd name="T16" fmla="*/ 18 w 64"/>
                  <a:gd name="T17" fmla="*/ 119 h 135"/>
                  <a:gd name="T18" fmla="*/ 4 w 64"/>
                  <a:gd name="T19" fmla="*/ 131 h 135"/>
                  <a:gd name="T20" fmla="*/ 0 w 64"/>
                  <a:gd name="T21" fmla="*/ 135 h 135"/>
                  <a:gd name="T22" fmla="*/ 24 w 64"/>
                  <a:gd name="T23" fmla="*/ 121 h 135"/>
                  <a:gd name="T24" fmla="*/ 32 w 64"/>
                  <a:gd name="T25" fmla="*/ 115 h 135"/>
                  <a:gd name="T26" fmla="*/ 38 w 64"/>
                  <a:gd name="T27" fmla="*/ 107 h 135"/>
                  <a:gd name="T28" fmla="*/ 46 w 64"/>
                  <a:gd name="T29" fmla="*/ 93 h 135"/>
                  <a:gd name="T30" fmla="*/ 54 w 64"/>
                  <a:gd name="T31" fmla="*/ 77 h 135"/>
                  <a:gd name="T32" fmla="*/ 60 w 64"/>
                  <a:gd name="T33" fmla="*/ 55 h 135"/>
                  <a:gd name="T34" fmla="*/ 64 w 64"/>
                  <a:gd name="T35" fmla="*/ 29 h 135"/>
                  <a:gd name="T36" fmla="*/ 64 w 64"/>
                  <a:gd name="T37" fmla="*/ 0 h 1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4"/>
                  <a:gd name="T58" fmla="*/ 0 h 135"/>
                  <a:gd name="T59" fmla="*/ 64 w 64"/>
                  <a:gd name="T60" fmla="*/ 135 h 1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4" h="135">
                    <a:moveTo>
                      <a:pt x="64" y="0"/>
                    </a:moveTo>
                    <a:lnTo>
                      <a:pt x="54" y="4"/>
                    </a:lnTo>
                    <a:lnTo>
                      <a:pt x="56" y="24"/>
                    </a:lnTo>
                    <a:lnTo>
                      <a:pt x="54" y="43"/>
                    </a:lnTo>
                    <a:lnTo>
                      <a:pt x="50" y="59"/>
                    </a:lnTo>
                    <a:lnTo>
                      <a:pt x="44" y="75"/>
                    </a:lnTo>
                    <a:lnTo>
                      <a:pt x="38" y="87"/>
                    </a:lnTo>
                    <a:lnTo>
                      <a:pt x="32" y="99"/>
                    </a:lnTo>
                    <a:lnTo>
                      <a:pt x="18" y="119"/>
                    </a:lnTo>
                    <a:lnTo>
                      <a:pt x="4" y="131"/>
                    </a:lnTo>
                    <a:lnTo>
                      <a:pt x="0" y="135"/>
                    </a:lnTo>
                    <a:lnTo>
                      <a:pt x="24" y="121"/>
                    </a:lnTo>
                    <a:lnTo>
                      <a:pt x="32" y="115"/>
                    </a:lnTo>
                    <a:lnTo>
                      <a:pt x="38" y="107"/>
                    </a:lnTo>
                    <a:lnTo>
                      <a:pt x="46" y="93"/>
                    </a:lnTo>
                    <a:lnTo>
                      <a:pt x="54" y="77"/>
                    </a:lnTo>
                    <a:lnTo>
                      <a:pt x="60" y="55"/>
                    </a:lnTo>
                    <a:lnTo>
                      <a:pt x="64" y="29"/>
                    </a:lnTo>
                    <a:lnTo>
                      <a:pt x="64" y="0"/>
                    </a:lnTo>
                    <a:close/>
                  </a:path>
                </a:pathLst>
              </a:custGeom>
              <a:solidFill>
                <a:srgbClr val="666666"/>
              </a:solidFill>
              <a:ln w="9525">
                <a:noFill/>
                <a:round/>
                <a:headEnd/>
                <a:tailEnd/>
              </a:ln>
            </p:spPr>
            <p:txBody>
              <a:bodyPr/>
              <a:lstStyle/>
              <a:p>
                <a:endParaRPr lang="en-US"/>
              </a:p>
            </p:txBody>
          </p:sp>
          <p:sp>
            <p:nvSpPr>
              <p:cNvPr id="9292" name="Freeform 56"/>
              <p:cNvSpPr>
                <a:spLocks/>
              </p:cNvSpPr>
              <p:nvPr/>
            </p:nvSpPr>
            <p:spPr bwMode="auto">
              <a:xfrm>
                <a:off x="4791" y="2109"/>
                <a:ext cx="312" cy="463"/>
              </a:xfrm>
              <a:custGeom>
                <a:avLst/>
                <a:gdLst>
                  <a:gd name="T0" fmla="*/ 4 w 312"/>
                  <a:gd name="T1" fmla="*/ 8 h 463"/>
                  <a:gd name="T2" fmla="*/ 2 w 312"/>
                  <a:gd name="T3" fmla="*/ 10 h 463"/>
                  <a:gd name="T4" fmla="*/ 0 w 312"/>
                  <a:gd name="T5" fmla="*/ 12 h 463"/>
                  <a:gd name="T6" fmla="*/ 0 w 312"/>
                  <a:gd name="T7" fmla="*/ 298 h 463"/>
                  <a:gd name="T8" fmla="*/ 2 w 312"/>
                  <a:gd name="T9" fmla="*/ 300 h 463"/>
                  <a:gd name="T10" fmla="*/ 4 w 312"/>
                  <a:gd name="T11" fmla="*/ 302 h 463"/>
                  <a:gd name="T12" fmla="*/ 284 w 312"/>
                  <a:gd name="T13" fmla="*/ 463 h 463"/>
                  <a:gd name="T14" fmla="*/ 286 w 312"/>
                  <a:gd name="T15" fmla="*/ 463 h 463"/>
                  <a:gd name="T16" fmla="*/ 288 w 312"/>
                  <a:gd name="T17" fmla="*/ 463 h 463"/>
                  <a:gd name="T18" fmla="*/ 296 w 312"/>
                  <a:gd name="T19" fmla="*/ 457 h 463"/>
                  <a:gd name="T20" fmla="*/ 304 w 312"/>
                  <a:gd name="T21" fmla="*/ 449 h 463"/>
                  <a:gd name="T22" fmla="*/ 310 w 312"/>
                  <a:gd name="T23" fmla="*/ 441 h 463"/>
                  <a:gd name="T24" fmla="*/ 312 w 312"/>
                  <a:gd name="T25" fmla="*/ 435 h 463"/>
                  <a:gd name="T26" fmla="*/ 312 w 312"/>
                  <a:gd name="T27" fmla="*/ 162 h 463"/>
                  <a:gd name="T28" fmla="*/ 310 w 312"/>
                  <a:gd name="T29" fmla="*/ 160 h 463"/>
                  <a:gd name="T30" fmla="*/ 308 w 312"/>
                  <a:gd name="T31" fmla="*/ 158 h 463"/>
                  <a:gd name="T32" fmla="*/ 36 w 312"/>
                  <a:gd name="T33" fmla="*/ 2 h 463"/>
                  <a:gd name="T34" fmla="*/ 32 w 312"/>
                  <a:gd name="T35" fmla="*/ 0 h 463"/>
                  <a:gd name="T36" fmla="*/ 28 w 312"/>
                  <a:gd name="T37" fmla="*/ 0 h 463"/>
                  <a:gd name="T38" fmla="*/ 18 w 312"/>
                  <a:gd name="T39" fmla="*/ 2 h 463"/>
                  <a:gd name="T40" fmla="*/ 4 w 312"/>
                  <a:gd name="T41" fmla="*/ 8 h 463"/>
                  <a:gd name="T42" fmla="*/ 32 w 312"/>
                  <a:gd name="T43" fmla="*/ 10 h 463"/>
                  <a:gd name="T44" fmla="*/ 302 w 312"/>
                  <a:gd name="T45" fmla="*/ 166 h 463"/>
                  <a:gd name="T46" fmla="*/ 302 w 312"/>
                  <a:gd name="T47" fmla="*/ 433 h 463"/>
                  <a:gd name="T48" fmla="*/ 296 w 312"/>
                  <a:gd name="T49" fmla="*/ 443 h 463"/>
                  <a:gd name="T50" fmla="*/ 292 w 312"/>
                  <a:gd name="T51" fmla="*/ 447 h 463"/>
                  <a:gd name="T52" fmla="*/ 286 w 312"/>
                  <a:gd name="T53" fmla="*/ 453 h 463"/>
                  <a:gd name="T54" fmla="*/ 10 w 312"/>
                  <a:gd name="T55" fmla="*/ 294 h 463"/>
                  <a:gd name="T56" fmla="*/ 10 w 312"/>
                  <a:gd name="T57" fmla="*/ 16 h 463"/>
                  <a:gd name="T58" fmla="*/ 24 w 312"/>
                  <a:gd name="T59" fmla="*/ 10 h 463"/>
                  <a:gd name="T60" fmla="*/ 28 w 312"/>
                  <a:gd name="T61" fmla="*/ 8 h 463"/>
                  <a:gd name="T62" fmla="*/ 32 w 312"/>
                  <a:gd name="T63" fmla="*/ 10 h 463"/>
                  <a:gd name="T64" fmla="*/ 4 w 312"/>
                  <a:gd name="T65" fmla="*/ 8 h 463"/>
                  <a:gd name="T66" fmla="*/ 302 w 312"/>
                  <a:gd name="T67" fmla="*/ 435 h 463"/>
                  <a:gd name="T68" fmla="*/ 4 w 312"/>
                  <a:gd name="T69" fmla="*/ 8 h 46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12"/>
                  <a:gd name="T106" fmla="*/ 0 h 463"/>
                  <a:gd name="T107" fmla="*/ 312 w 312"/>
                  <a:gd name="T108" fmla="*/ 463 h 46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12" h="463">
                    <a:moveTo>
                      <a:pt x="4" y="8"/>
                    </a:moveTo>
                    <a:lnTo>
                      <a:pt x="2" y="10"/>
                    </a:lnTo>
                    <a:lnTo>
                      <a:pt x="0" y="12"/>
                    </a:lnTo>
                    <a:lnTo>
                      <a:pt x="0" y="298"/>
                    </a:lnTo>
                    <a:lnTo>
                      <a:pt x="2" y="300"/>
                    </a:lnTo>
                    <a:lnTo>
                      <a:pt x="4" y="302"/>
                    </a:lnTo>
                    <a:lnTo>
                      <a:pt x="284" y="463"/>
                    </a:lnTo>
                    <a:lnTo>
                      <a:pt x="286" y="463"/>
                    </a:lnTo>
                    <a:lnTo>
                      <a:pt x="288" y="463"/>
                    </a:lnTo>
                    <a:lnTo>
                      <a:pt x="296" y="457"/>
                    </a:lnTo>
                    <a:lnTo>
                      <a:pt x="304" y="449"/>
                    </a:lnTo>
                    <a:lnTo>
                      <a:pt x="310" y="441"/>
                    </a:lnTo>
                    <a:lnTo>
                      <a:pt x="312" y="435"/>
                    </a:lnTo>
                    <a:lnTo>
                      <a:pt x="312" y="162"/>
                    </a:lnTo>
                    <a:lnTo>
                      <a:pt x="310" y="160"/>
                    </a:lnTo>
                    <a:lnTo>
                      <a:pt x="308" y="158"/>
                    </a:lnTo>
                    <a:lnTo>
                      <a:pt x="36" y="2"/>
                    </a:lnTo>
                    <a:lnTo>
                      <a:pt x="32" y="0"/>
                    </a:lnTo>
                    <a:lnTo>
                      <a:pt x="28" y="0"/>
                    </a:lnTo>
                    <a:lnTo>
                      <a:pt x="18" y="2"/>
                    </a:lnTo>
                    <a:lnTo>
                      <a:pt x="4" y="8"/>
                    </a:lnTo>
                    <a:lnTo>
                      <a:pt x="32" y="10"/>
                    </a:lnTo>
                    <a:lnTo>
                      <a:pt x="302" y="166"/>
                    </a:lnTo>
                    <a:lnTo>
                      <a:pt x="302" y="433"/>
                    </a:lnTo>
                    <a:lnTo>
                      <a:pt x="296" y="443"/>
                    </a:lnTo>
                    <a:lnTo>
                      <a:pt x="292" y="447"/>
                    </a:lnTo>
                    <a:lnTo>
                      <a:pt x="286" y="453"/>
                    </a:lnTo>
                    <a:lnTo>
                      <a:pt x="10" y="294"/>
                    </a:lnTo>
                    <a:lnTo>
                      <a:pt x="10" y="16"/>
                    </a:lnTo>
                    <a:lnTo>
                      <a:pt x="24" y="10"/>
                    </a:lnTo>
                    <a:lnTo>
                      <a:pt x="28" y="8"/>
                    </a:lnTo>
                    <a:lnTo>
                      <a:pt x="32" y="10"/>
                    </a:lnTo>
                    <a:lnTo>
                      <a:pt x="4" y="8"/>
                    </a:lnTo>
                    <a:lnTo>
                      <a:pt x="302" y="435"/>
                    </a:lnTo>
                    <a:lnTo>
                      <a:pt x="4" y="8"/>
                    </a:lnTo>
                    <a:close/>
                  </a:path>
                </a:pathLst>
              </a:custGeom>
              <a:solidFill>
                <a:srgbClr val="333333"/>
              </a:solidFill>
              <a:ln w="9525">
                <a:noFill/>
                <a:round/>
                <a:headEnd/>
                <a:tailEnd/>
              </a:ln>
            </p:spPr>
            <p:txBody>
              <a:bodyPr/>
              <a:lstStyle/>
              <a:p>
                <a:endParaRPr lang="en-US"/>
              </a:p>
            </p:txBody>
          </p:sp>
          <p:sp>
            <p:nvSpPr>
              <p:cNvPr id="9293" name="Freeform 57"/>
              <p:cNvSpPr>
                <a:spLocks/>
              </p:cNvSpPr>
              <p:nvPr/>
            </p:nvSpPr>
            <p:spPr bwMode="auto">
              <a:xfrm>
                <a:off x="4797" y="2121"/>
                <a:ext cx="280" cy="445"/>
              </a:xfrm>
              <a:custGeom>
                <a:avLst/>
                <a:gdLst>
                  <a:gd name="T0" fmla="*/ 0 w 280"/>
                  <a:gd name="T1" fmla="*/ 0 h 445"/>
                  <a:gd name="T2" fmla="*/ 280 w 280"/>
                  <a:gd name="T3" fmla="*/ 162 h 445"/>
                  <a:gd name="T4" fmla="*/ 280 w 280"/>
                  <a:gd name="T5" fmla="*/ 445 h 445"/>
                  <a:gd name="T6" fmla="*/ 0 w 280"/>
                  <a:gd name="T7" fmla="*/ 284 h 445"/>
                  <a:gd name="T8" fmla="*/ 0 w 280"/>
                  <a:gd name="T9" fmla="*/ 0 h 445"/>
                  <a:gd name="T10" fmla="*/ 0 60000 65536"/>
                  <a:gd name="T11" fmla="*/ 0 60000 65536"/>
                  <a:gd name="T12" fmla="*/ 0 60000 65536"/>
                  <a:gd name="T13" fmla="*/ 0 60000 65536"/>
                  <a:gd name="T14" fmla="*/ 0 60000 65536"/>
                  <a:gd name="T15" fmla="*/ 0 w 280"/>
                  <a:gd name="T16" fmla="*/ 0 h 445"/>
                  <a:gd name="T17" fmla="*/ 280 w 280"/>
                  <a:gd name="T18" fmla="*/ 445 h 445"/>
                </a:gdLst>
                <a:ahLst/>
                <a:cxnLst>
                  <a:cxn ang="T10">
                    <a:pos x="T0" y="T1"/>
                  </a:cxn>
                  <a:cxn ang="T11">
                    <a:pos x="T2" y="T3"/>
                  </a:cxn>
                  <a:cxn ang="T12">
                    <a:pos x="T4" y="T5"/>
                  </a:cxn>
                  <a:cxn ang="T13">
                    <a:pos x="T6" y="T7"/>
                  </a:cxn>
                  <a:cxn ang="T14">
                    <a:pos x="T8" y="T9"/>
                  </a:cxn>
                </a:cxnLst>
                <a:rect l="T15" t="T16" r="T17" b="T18"/>
                <a:pathLst>
                  <a:path w="280" h="445">
                    <a:moveTo>
                      <a:pt x="0" y="0"/>
                    </a:moveTo>
                    <a:lnTo>
                      <a:pt x="280" y="162"/>
                    </a:lnTo>
                    <a:lnTo>
                      <a:pt x="280" y="445"/>
                    </a:lnTo>
                    <a:lnTo>
                      <a:pt x="0" y="284"/>
                    </a:lnTo>
                    <a:lnTo>
                      <a:pt x="0" y="0"/>
                    </a:lnTo>
                    <a:close/>
                  </a:path>
                </a:pathLst>
              </a:custGeom>
              <a:solidFill>
                <a:srgbClr val="CCCCCC"/>
              </a:solidFill>
              <a:ln w="9525">
                <a:noFill/>
                <a:round/>
                <a:headEnd/>
                <a:tailEnd/>
              </a:ln>
            </p:spPr>
            <p:txBody>
              <a:bodyPr/>
              <a:lstStyle/>
              <a:p>
                <a:endParaRPr lang="en-US"/>
              </a:p>
            </p:txBody>
          </p:sp>
          <p:sp>
            <p:nvSpPr>
              <p:cNvPr id="9294" name="Freeform 58"/>
              <p:cNvSpPr>
                <a:spLocks/>
              </p:cNvSpPr>
              <p:nvPr/>
            </p:nvSpPr>
            <p:spPr bwMode="auto">
              <a:xfrm>
                <a:off x="4815" y="2153"/>
                <a:ext cx="246" cy="383"/>
              </a:xfrm>
              <a:custGeom>
                <a:avLst/>
                <a:gdLst>
                  <a:gd name="T0" fmla="*/ 0 w 246"/>
                  <a:gd name="T1" fmla="*/ 0 h 383"/>
                  <a:gd name="T2" fmla="*/ 246 w 246"/>
                  <a:gd name="T3" fmla="*/ 142 h 383"/>
                  <a:gd name="T4" fmla="*/ 246 w 246"/>
                  <a:gd name="T5" fmla="*/ 383 h 383"/>
                  <a:gd name="T6" fmla="*/ 0 w 246"/>
                  <a:gd name="T7" fmla="*/ 242 h 383"/>
                  <a:gd name="T8" fmla="*/ 0 w 246"/>
                  <a:gd name="T9" fmla="*/ 0 h 383"/>
                  <a:gd name="T10" fmla="*/ 0 60000 65536"/>
                  <a:gd name="T11" fmla="*/ 0 60000 65536"/>
                  <a:gd name="T12" fmla="*/ 0 60000 65536"/>
                  <a:gd name="T13" fmla="*/ 0 60000 65536"/>
                  <a:gd name="T14" fmla="*/ 0 60000 65536"/>
                  <a:gd name="T15" fmla="*/ 0 w 246"/>
                  <a:gd name="T16" fmla="*/ 0 h 383"/>
                  <a:gd name="T17" fmla="*/ 246 w 246"/>
                  <a:gd name="T18" fmla="*/ 383 h 383"/>
                </a:gdLst>
                <a:ahLst/>
                <a:cxnLst>
                  <a:cxn ang="T10">
                    <a:pos x="T0" y="T1"/>
                  </a:cxn>
                  <a:cxn ang="T11">
                    <a:pos x="T2" y="T3"/>
                  </a:cxn>
                  <a:cxn ang="T12">
                    <a:pos x="T4" y="T5"/>
                  </a:cxn>
                  <a:cxn ang="T13">
                    <a:pos x="T6" y="T7"/>
                  </a:cxn>
                  <a:cxn ang="T14">
                    <a:pos x="T8" y="T9"/>
                  </a:cxn>
                </a:cxnLst>
                <a:rect l="T15" t="T16" r="T17" b="T18"/>
                <a:pathLst>
                  <a:path w="246" h="383">
                    <a:moveTo>
                      <a:pt x="0" y="0"/>
                    </a:moveTo>
                    <a:lnTo>
                      <a:pt x="246" y="142"/>
                    </a:lnTo>
                    <a:lnTo>
                      <a:pt x="246" y="383"/>
                    </a:lnTo>
                    <a:lnTo>
                      <a:pt x="0" y="242"/>
                    </a:lnTo>
                    <a:lnTo>
                      <a:pt x="0" y="0"/>
                    </a:lnTo>
                    <a:close/>
                  </a:path>
                </a:pathLst>
              </a:custGeom>
              <a:solidFill>
                <a:srgbClr val="678BA8"/>
              </a:solidFill>
              <a:ln w="9525">
                <a:noFill/>
                <a:round/>
                <a:headEnd/>
                <a:tailEnd/>
              </a:ln>
            </p:spPr>
            <p:txBody>
              <a:bodyPr/>
              <a:lstStyle/>
              <a:p>
                <a:endParaRPr lang="en-US"/>
              </a:p>
            </p:txBody>
          </p:sp>
          <p:sp>
            <p:nvSpPr>
              <p:cNvPr id="9295" name="Freeform 59"/>
              <p:cNvSpPr>
                <a:spLocks/>
              </p:cNvSpPr>
              <p:nvPr/>
            </p:nvSpPr>
            <p:spPr bwMode="auto">
              <a:xfrm>
                <a:off x="4815" y="2153"/>
                <a:ext cx="246" cy="383"/>
              </a:xfrm>
              <a:custGeom>
                <a:avLst/>
                <a:gdLst>
                  <a:gd name="T0" fmla="*/ 4 w 246"/>
                  <a:gd name="T1" fmla="*/ 2 h 383"/>
                  <a:gd name="T2" fmla="*/ 4 w 246"/>
                  <a:gd name="T3" fmla="*/ 240 h 383"/>
                  <a:gd name="T4" fmla="*/ 246 w 246"/>
                  <a:gd name="T5" fmla="*/ 377 h 383"/>
                  <a:gd name="T6" fmla="*/ 246 w 246"/>
                  <a:gd name="T7" fmla="*/ 383 h 383"/>
                  <a:gd name="T8" fmla="*/ 0 w 246"/>
                  <a:gd name="T9" fmla="*/ 242 h 383"/>
                  <a:gd name="T10" fmla="*/ 0 w 246"/>
                  <a:gd name="T11" fmla="*/ 0 h 383"/>
                  <a:gd name="T12" fmla="*/ 4 w 246"/>
                  <a:gd name="T13" fmla="*/ 2 h 383"/>
                  <a:gd name="T14" fmla="*/ 0 60000 65536"/>
                  <a:gd name="T15" fmla="*/ 0 60000 65536"/>
                  <a:gd name="T16" fmla="*/ 0 60000 65536"/>
                  <a:gd name="T17" fmla="*/ 0 60000 65536"/>
                  <a:gd name="T18" fmla="*/ 0 60000 65536"/>
                  <a:gd name="T19" fmla="*/ 0 60000 65536"/>
                  <a:gd name="T20" fmla="*/ 0 60000 65536"/>
                  <a:gd name="T21" fmla="*/ 0 w 246"/>
                  <a:gd name="T22" fmla="*/ 0 h 383"/>
                  <a:gd name="T23" fmla="*/ 246 w 246"/>
                  <a:gd name="T24" fmla="*/ 383 h 38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6" h="383">
                    <a:moveTo>
                      <a:pt x="4" y="2"/>
                    </a:moveTo>
                    <a:lnTo>
                      <a:pt x="4" y="240"/>
                    </a:lnTo>
                    <a:lnTo>
                      <a:pt x="246" y="377"/>
                    </a:lnTo>
                    <a:lnTo>
                      <a:pt x="246" y="383"/>
                    </a:lnTo>
                    <a:lnTo>
                      <a:pt x="0" y="242"/>
                    </a:lnTo>
                    <a:lnTo>
                      <a:pt x="0" y="0"/>
                    </a:lnTo>
                    <a:lnTo>
                      <a:pt x="4" y="2"/>
                    </a:lnTo>
                    <a:close/>
                  </a:path>
                </a:pathLst>
              </a:custGeom>
              <a:solidFill>
                <a:srgbClr val="FFFFFF"/>
              </a:solidFill>
              <a:ln w="9525">
                <a:noFill/>
                <a:round/>
                <a:headEnd/>
                <a:tailEnd/>
              </a:ln>
            </p:spPr>
            <p:txBody>
              <a:bodyPr/>
              <a:lstStyle/>
              <a:p>
                <a:endParaRPr lang="en-US"/>
              </a:p>
            </p:txBody>
          </p:sp>
          <p:sp>
            <p:nvSpPr>
              <p:cNvPr id="9296" name="Freeform 60"/>
              <p:cNvSpPr>
                <a:spLocks/>
              </p:cNvSpPr>
              <p:nvPr/>
            </p:nvSpPr>
            <p:spPr bwMode="auto">
              <a:xfrm>
                <a:off x="4797" y="2113"/>
                <a:ext cx="300" cy="170"/>
              </a:xfrm>
              <a:custGeom>
                <a:avLst/>
                <a:gdLst>
                  <a:gd name="T0" fmla="*/ 28 w 300"/>
                  <a:gd name="T1" fmla="*/ 0 h 170"/>
                  <a:gd name="T2" fmla="*/ 300 w 300"/>
                  <a:gd name="T3" fmla="*/ 158 h 170"/>
                  <a:gd name="T4" fmla="*/ 280 w 300"/>
                  <a:gd name="T5" fmla="*/ 170 h 170"/>
                  <a:gd name="T6" fmla="*/ 0 w 300"/>
                  <a:gd name="T7" fmla="*/ 8 h 170"/>
                  <a:gd name="T8" fmla="*/ 10 w 300"/>
                  <a:gd name="T9" fmla="*/ 2 h 170"/>
                  <a:gd name="T10" fmla="*/ 20 w 300"/>
                  <a:gd name="T11" fmla="*/ 0 h 170"/>
                  <a:gd name="T12" fmla="*/ 24 w 300"/>
                  <a:gd name="T13" fmla="*/ 0 h 170"/>
                  <a:gd name="T14" fmla="*/ 28 w 300"/>
                  <a:gd name="T15" fmla="*/ 0 h 170"/>
                  <a:gd name="T16" fmla="*/ 0 60000 65536"/>
                  <a:gd name="T17" fmla="*/ 0 60000 65536"/>
                  <a:gd name="T18" fmla="*/ 0 60000 65536"/>
                  <a:gd name="T19" fmla="*/ 0 60000 65536"/>
                  <a:gd name="T20" fmla="*/ 0 60000 65536"/>
                  <a:gd name="T21" fmla="*/ 0 60000 65536"/>
                  <a:gd name="T22" fmla="*/ 0 60000 65536"/>
                  <a:gd name="T23" fmla="*/ 0 60000 65536"/>
                  <a:gd name="T24" fmla="*/ 0 w 300"/>
                  <a:gd name="T25" fmla="*/ 0 h 170"/>
                  <a:gd name="T26" fmla="*/ 300 w 300"/>
                  <a:gd name="T27" fmla="*/ 170 h 17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0" h="170">
                    <a:moveTo>
                      <a:pt x="28" y="0"/>
                    </a:moveTo>
                    <a:lnTo>
                      <a:pt x="300" y="158"/>
                    </a:lnTo>
                    <a:lnTo>
                      <a:pt x="280" y="170"/>
                    </a:lnTo>
                    <a:lnTo>
                      <a:pt x="0" y="8"/>
                    </a:lnTo>
                    <a:lnTo>
                      <a:pt x="10" y="2"/>
                    </a:lnTo>
                    <a:lnTo>
                      <a:pt x="20" y="0"/>
                    </a:lnTo>
                    <a:lnTo>
                      <a:pt x="24" y="0"/>
                    </a:lnTo>
                    <a:lnTo>
                      <a:pt x="28" y="0"/>
                    </a:lnTo>
                    <a:close/>
                  </a:path>
                </a:pathLst>
              </a:custGeom>
              <a:solidFill>
                <a:srgbClr val="E3E3E2"/>
              </a:solidFill>
              <a:ln w="9525">
                <a:noFill/>
                <a:round/>
                <a:headEnd/>
                <a:tailEnd/>
              </a:ln>
            </p:spPr>
            <p:txBody>
              <a:bodyPr/>
              <a:lstStyle/>
              <a:p>
                <a:endParaRPr lang="en-US"/>
              </a:p>
            </p:txBody>
          </p:sp>
          <p:sp>
            <p:nvSpPr>
              <p:cNvPr id="9297" name="Freeform 61"/>
              <p:cNvSpPr>
                <a:spLocks/>
              </p:cNvSpPr>
              <p:nvPr/>
            </p:nvSpPr>
            <p:spPr bwMode="auto">
              <a:xfrm>
                <a:off x="5077" y="2271"/>
                <a:ext cx="20" cy="295"/>
              </a:xfrm>
              <a:custGeom>
                <a:avLst/>
                <a:gdLst>
                  <a:gd name="T0" fmla="*/ 0 w 20"/>
                  <a:gd name="T1" fmla="*/ 295 h 295"/>
                  <a:gd name="T2" fmla="*/ 0 w 20"/>
                  <a:gd name="T3" fmla="*/ 12 h 295"/>
                  <a:gd name="T4" fmla="*/ 20 w 20"/>
                  <a:gd name="T5" fmla="*/ 0 h 295"/>
                  <a:gd name="T6" fmla="*/ 20 w 20"/>
                  <a:gd name="T7" fmla="*/ 271 h 295"/>
                  <a:gd name="T8" fmla="*/ 20 w 20"/>
                  <a:gd name="T9" fmla="*/ 273 h 295"/>
                  <a:gd name="T10" fmla="*/ 14 w 20"/>
                  <a:gd name="T11" fmla="*/ 283 h 295"/>
                  <a:gd name="T12" fmla="*/ 8 w 20"/>
                  <a:gd name="T13" fmla="*/ 289 h 295"/>
                  <a:gd name="T14" fmla="*/ 0 w 20"/>
                  <a:gd name="T15" fmla="*/ 295 h 295"/>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295"/>
                  <a:gd name="T26" fmla="*/ 20 w 20"/>
                  <a:gd name="T27" fmla="*/ 295 h 29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295">
                    <a:moveTo>
                      <a:pt x="0" y="295"/>
                    </a:moveTo>
                    <a:lnTo>
                      <a:pt x="0" y="12"/>
                    </a:lnTo>
                    <a:lnTo>
                      <a:pt x="20" y="0"/>
                    </a:lnTo>
                    <a:lnTo>
                      <a:pt x="20" y="271"/>
                    </a:lnTo>
                    <a:lnTo>
                      <a:pt x="20" y="273"/>
                    </a:lnTo>
                    <a:lnTo>
                      <a:pt x="14" y="283"/>
                    </a:lnTo>
                    <a:lnTo>
                      <a:pt x="8" y="289"/>
                    </a:lnTo>
                    <a:lnTo>
                      <a:pt x="0" y="295"/>
                    </a:lnTo>
                    <a:close/>
                  </a:path>
                </a:pathLst>
              </a:custGeom>
              <a:solidFill>
                <a:srgbClr val="666666"/>
              </a:solidFill>
              <a:ln w="9525">
                <a:noFill/>
                <a:round/>
                <a:headEnd/>
                <a:tailEnd/>
              </a:ln>
            </p:spPr>
            <p:txBody>
              <a:bodyPr/>
              <a:lstStyle/>
              <a:p>
                <a:endParaRPr lang="en-US"/>
              </a:p>
            </p:txBody>
          </p:sp>
          <p:sp>
            <p:nvSpPr>
              <p:cNvPr id="9298" name="Freeform 62"/>
              <p:cNvSpPr>
                <a:spLocks/>
              </p:cNvSpPr>
              <p:nvPr/>
            </p:nvSpPr>
            <p:spPr bwMode="auto">
              <a:xfrm>
                <a:off x="5113" y="2259"/>
                <a:ext cx="355" cy="501"/>
              </a:xfrm>
              <a:custGeom>
                <a:avLst/>
                <a:gdLst>
                  <a:gd name="T0" fmla="*/ 221 w 355"/>
                  <a:gd name="T1" fmla="*/ 2 h 501"/>
                  <a:gd name="T2" fmla="*/ 10 w 355"/>
                  <a:gd name="T3" fmla="*/ 124 h 501"/>
                  <a:gd name="T4" fmla="*/ 6 w 355"/>
                  <a:gd name="T5" fmla="*/ 128 h 501"/>
                  <a:gd name="T6" fmla="*/ 2 w 355"/>
                  <a:gd name="T7" fmla="*/ 132 h 501"/>
                  <a:gd name="T8" fmla="*/ 0 w 355"/>
                  <a:gd name="T9" fmla="*/ 136 h 501"/>
                  <a:gd name="T10" fmla="*/ 0 w 355"/>
                  <a:gd name="T11" fmla="*/ 142 h 501"/>
                  <a:gd name="T12" fmla="*/ 0 w 355"/>
                  <a:gd name="T13" fmla="*/ 421 h 501"/>
                  <a:gd name="T14" fmla="*/ 0 w 355"/>
                  <a:gd name="T15" fmla="*/ 425 h 501"/>
                  <a:gd name="T16" fmla="*/ 2 w 355"/>
                  <a:gd name="T17" fmla="*/ 431 h 501"/>
                  <a:gd name="T18" fmla="*/ 6 w 355"/>
                  <a:gd name="T19" fmla="*/ 435 h 501"/>
                  <a:gd name="T20" fmla="*/ 10 w 355"/>
                  <a:gd name="T21" fmla="*/ 439 h 501"/>
                  <a:gd name="T22" fmla="*/ 113 w 355"/>
                  <a:gd name="T23" fmla="*/ 499 h 501"/>
                  <a:gd name="T24" fmla="*/ 117 w 355"/>
                  <a:gd name="T25" fmla="*/ 501 h 501"/>
                  <a:gd name="T26" fmla="*/ 123 w 355"/>
                  <a:gd name="T27" fmla="*/ 501 h 501"/>
                  <a:gd name="T28" fmla="*/ 129 w 355"/>
                  <a:gd name="T29" fmla="*/ 501 h 501"/>
                  <a:gd name="T30" fmla="*/ 135 w 355"/>
                  <a:gd name="T31" fmla="*/ 499 h 501"/>
                  <a:gd name="T32" fmla="*/ 345 w 355"/>
                  <a:gd name="T33" fmla="*/ 377 h 501"/>
                  <a:gd name="T34" fmla="*/ 349 w 355"/>
                  <a:gd name="T35" fmla="*/ 373 h 501"/>
                  <a:gd name="T36" fmla="*/ 353 w 355"/>
                  <a:gd name="T37" fmla="*/ 369 h 501"/>
                  <a:gd name="T38" fmla="*/ 355 w 355"/>
                  <a:gd name="T39" fmla="*/ 363 h 501"/>
                  <a:gd name="T40" fmla="*/ 355 w 355"/>
                  <a:gd name="T41" fmla="*/ 359 h 501"/>
                  <a:gd name="T42" fmla="*/ 355 w 355"/>
                  <a:gd name="T43" fmla="*/ 80 h 501"/>
                  <a:gd name="T44" fmla="*/ 355 w 355"/>
                  <a:gd name="T45" fmla="*/ 74 h 501"/>
                  <a:gd name="T46" fmla="*/ 353 w 355"/>
                  <a:gd name="T47" fmla="*/ 70 h 501"/>
                  <a:gd name="T48" fmla="*/ 349 w 355"/>
                  <a:gd name="T49" fmla="*/ 66 h 501"/>
                  <a:gd name="T50" fmla="*/ 345 w 355"/>
                  <a:gd name="T51" fmla="*/ 62 h 501"/>
                  <a:gd name="T52" fmla="*/ 241 w 355"/>
                  <a:gd name="T53" fmla="*/ 2 h 501"/>
                  <a:gd name="T54" fmla="*/ 237 w 355"/>
                  <a:gd name="T55" fmla="*/ 0 h 501"/>
                  <a:gd name="T56" fmla="*/ 231 w 355"/>
                  <a:gd name="T57" fmla="*/ 0 h 501"/>
                  <a:gd name="T58" fmla="*/ 225 w 355"/>
                  <a:gd name="T59" fmla="*/ 0 h 501"/>
                  <a:gd name="T60" fmla="*/ 221 w 355"/>
                  <a:gd name="T61" fmla="*/ 2 h 501"/>
                  <a:gd name="T62" fmla="*/ 117 w 355"/>
                  <a:gd name="T63" fmla="*/ 491 h 501"/>
                  <a:gd name="T64" fmla="*/ 15 w 355"/>
                  <a:gd name="T65" fmla="*/ 431 h 501"/>
                  <a:gd name="T66" fmla="*/ 12 w 355"/>
                  <a:gd name="T67" fmla="*/ 427 h 501"/>
                  <a:gd name="T68" fmla="*/ 10 w 355"/>
                  <a:gd name="T69" fmla="*/ 421 h 501"/>
                  <a:gd name="T70" fmla="*/ 10 w 355"/>
                  <a:gd name="T71" fmla="*/ 142 h 501"/>
                  <a:gd name="T72" fmla="*/ 12 w 355"/>
                  <a:gd name="T73" fmla="*/ 136 h 501"/>
                  <a:gd name="T74" fmla="*/ 15 w 355"/>
                  <a:gd name="T75" fmla="*/ 132 h 501"/>
                  <a:gd name="T76" fmla="*/ 225 w 355"/>
                  <a:gd name="T77" fmla="*/ 10 h 501"/>
                  <a:gd name="T78" fmla="*/ 231 w 355"/>
                  <a:gd name="T79" fmla="*/ 8 h 501"/>
                  <a:gd name="T80" fmla="*/ 237 w 355"/>
                  <a:gd name="T81" fmla="*/ 10 h 501"/>
                  <a:gd name="T82" fmla="*/ 341 w 355"/>
                  <a:gd name="T83" fmla="*/ 70 h 501"/>
                  <a:gd name="T84" fmla="*/ 345 w 355"/>
                  <a:gd name="T85" fmla="*/ 74 h 501"/>
                  <a:gd name="T86" fmla="*/ 347 w 355"/>
                  <a:gd name="T87" fmla="*/ 80 h 501"/>
                  <a:gd name="T88" fmla="*/ 347 w 355"/>
                  <a:gd name="T89" fmla="*/ 359 h 501"/>
                  <a:gd name="T90" fmla="*/ 345 w 355"/>
                  <a:gd name="T91" fmla="*/ 363 h 501"/>
                  <a:gd name="T92" fmla="*/ 341 w 355"/>
                  <a:gd name="T93" fmla="*/ 369 h 501"/>
                  <a:gd name="T94" fmla="*/ 129 w 355"/>
                  <a:gd name="T95" fmla="*/ 491 h 501"/>
                  <a:gd name="T96" fmla="*/ 123 w 355"/>
                  <a:gd name="T97" fmla="*/ 491 h 501"/>
                  <a:gd name="T98" fmla="*/ 117 w 355"/>
                  <a:gd name="T99" fmla="*/ 491 h 501"/>
                  <a:gd name="T100" fmla="*/ 221 w 355"/>
                  <a:gd name="T101" fmla="*/ 2 h 50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55"/>
                  <a:gd name="T154" fmla="*/ 0 h 501"/>
                  <a:gd name="T155" fmla="*/ 355 w 355"/>
                  <a:gd name="T156" fmla="*/ 501 h 50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55" h="501">
                    <a:moveTo>
                      <a:pt x="221" y="2"/>
                    </a:moveTo>
                    <a:lnTo>
                      <a:pt x="10" y="124"/>
                    </a:lnTo>
                    <a:lnTo>
                      <a:pt x="6" y="128"/>
                    </a:lnTo>
                    <a:lnTo>
                      <a:pt x="2" y="132"/>
                    </a:lnTo>
                    <a:lnTo>
                      <a:pt x="0" y="136"/>
                    </a:lnTo>
                    <a:lnTo>
                      <a:pt x="0" y="142"/>
                    </a:lnTo>
                    <a:lnTo>
                      <a:pt x="0" y="421"/>
                    </a:lnTo>
                    <a:lnTo>
                      <a:pt x="0" y="425"/>
                    </a:lnTo>
                    <a:lnTo>
                      <a:pt x="2" y="431"/>
                    </a:lnTo>
                    <a:lnTo>
                      <a:pt x="6" y="435"/>
                    </a:lnTo>
                    <a:lnTo>
                      <a:pt x="10" y="439"/>
                    </a:lnTo>
                    <a:lnTo>
                      <a:pt x="113" y="499"/>
                    </a:lnTo>
                    <a:lnTo>
                      <a:pt x="117" y="501"/>
                    </a:lnTo>
                    <a:lnTo>
                      <a:pt x="123" y="501"/>
                    </a:lnTo>
                    <a:lnTo>
                      <a:pt x="129" y="501"/>
                    </a:lnTo>
                    <a:lnTo>
                      <a:pt x="135" y="499"/>
                    </a:lnTo>
                    <a:lnTo>
                      <a:pt x="345" y="377"/>
                    </a:lnTo>
                    <a:lnTo>
                      <a:pt x="349" y="373"/>
                    </a:lnTo>
                    <a:lnTo>
                      <a:pt x="353" y="369"/>
                    </a:lnTo>
                    <a:lnTo>
                      <a:pt x="355" y="363"/>
                    </a:lnTo>
                    <a:lnTo>
                      <a:pt x="355" y="359"/>
                    </a:lnTo>
                    <a:lnTo>
                      <a:pt x="355" y="80"/>
                    </a:lnTo>
                    <a:lnTo>
                      <a:pt x="355" y="74"/>
                    </a:lnTo>
                    <a:lnTo>
                      <a:pt x="353" y="70"/>
                    </a:lnTo>
                    <a:lnTo>
                      <a:pt x="349" y="66"/>
                    </a:lnTo>
                    <a:lnTo>
                      <a:pt x="345" y="62"/>
                    </a:lnTo>
                    <a:lnTo>
                      <a:pt x="241" y="2"/>
                    </a:lnTo>
                    <a:lnTo>
                      <a:pt x="237" y="0"/>
                    </a:lnTo>
                    <a:lnTo>
                      <a:pt x="231" y="0"/>
                    </a:lnTo>
                    <a:lnTo>
                      <a:pt x="225" y="0"/>
                    </a:lnTo>
                    <a:lnTo>
                      <a:pt x="221" y="2"/>
                    </a:lnTo>
                    <a:lnTo>
                      <a:pt x="117" y="491"/>
                    </a:lnTo>
                    <a:lnTo>
                      <a:pt x="15" y="431"/>
                    </a:lnTo>
                    <a:lnTo>
                      <a:pt x="12" y="427"/>
                    </a:lnTo>
                    <a:lnTo>
                      <a:pt x="10" y="421"/>
                    </a:lnTo>
                    <a:lnTo>
                      <a:pt x="10" y="142"/>
                    </a:lnTo>
                    <a:lnTo>
                      <a:pt x="12" y="136"/>
                    </a:lnTo>
                    <a:lnTo>
                      <a:pt x="15" y="132"/>
                    </a:lnTo>
                    <a:lnTo>
                      <a:pt x="225" y="10"/>
                    </a:lnTo>
                    <a:lnTo>
                      <a:pt x="231" y="8"/>
                    </a:lnTo>
                    <a:lnTo>
                      <a:pt x="237" y="10"/>
                    </a:lnTo>
                    <a:lnTo>
                      <a:pt x="341" y="70"/>
                    </a:lnTo>
                    <a:lnTo>
                      <a:pt x="345" y="74"/>
                    </a:lnTo>
                    <a:lnTo>
                      <a:pt x="347" y="80"/>
                    </a:lnTo>
                    <a:lnTo>
                      <a:pt x="347" y="359"/>
                    </a:lnTo>
                    <a:lnTo>
                      <a:pt x="345" y="363"/>
                    </a:lnTo>
                    <a:lnTo>
                      <a:pt x="341" y="369"/>
                    </a:lnTo>
                    <a:lnTo>
                      <a:pt x="129" y="491"/>
                    </a:lnTo>
                    <a:lnTo>
                      <a:pt x="123" y="491"/>
                    </a:lnTo>
                    <a:lnTo>
                      <a:pt x="117" y="491"/>
                    </a:lnTo>
                    <a:lnTo>
                      <a:pt x="221" y="2"/>
                    </a:lnTo>
                    <a:close/>
                  </a:path>
                </a:pathLst>
              </a:custGeom>
              <a:solidFill>
                <a:srgbClr val="333333"/>
              </a:solidFill>
              <a:ln w="9525">
                <a:noFill/>
                <a:round/>
                <a:headEnd/>
                <a:tailEnd/>
              </a:ln>
            </p:spPr>
            <p:txBody>
              <a:bodyPr/>
              <a:lstStyle/>
              <a:p>
                <a:endParaRPr lang="en-US"/>
              </a:p>
            </p:txBody>
          </p:sp>
          <p:sp>
            <p:nvSpPr>
              <p:cNvPr id="9299" name="Freeform 63"/>
              <p:cNvSpPr>
                <a:spLocks/>
              </p:cNvSpPr>
              <p:nvPr/>
            </p:nvSpPr>
            <p:spPr bwMode="auto">
              <a:xfrm>
                <a:off x="5117" y="2393"/>
                <a:ext cx="119" cy="363"/>
              </a:xfrm>
              <a:custGeom>
                <a:avLst/>
                <a:gdLst>
                  <a:gd name="T0" fmla="*/ 119 w 119"/>
                  <a:gd name="T1" fmla="*/ 363 h 363"/>
                  <a:gd name="T2" fmla="*/ 119 w 119"/>
                  <a:gd name="T3" fmla="*/ 69 h 363"/>
                  <a:gd name="T4" fmla="*/ 4 w 119"/>
                  <a:gd name="T5" fmla="*/ 0 h 363"/>
                  <a:gd name="T6" fmla="*/ 0 w 119"/>
                  <a:gd name="T7" fmla="*/ 8 h 363"/>
                  <a:gd name="T8" fmla="*/ 0 w 119"/>
                  <a:gd name="T9" fmla="*/ 287 h 363"/>
                  <a:gd name="T10" fmla="*/ 4 w 119"/>
                  <a:gd name="T11" fmla="*/ 295 h 363"/>
                  <a:gd name="T12" fmla="*/ 8 w 119"/>
                  <a:gd name="T13" fmla="*/ 301 h 363"/>
                  <a:gd name="T14" fmla="*/ 111 w 119"/>
                  <a:gd name="T15" fmla="*/ 361 h 363"/>
                  <a:gd name="T16" fmla="*/ 119 w 119"/>
                  <a:gd name="T17" fmla="*/ 363 h 3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9"/>
                  <a:gd name="T28" fmla="*/ 0 h 363"/>
                  <a:gd name="T29" fmla="*/ 119 w 119"/>
                  <a:gd name="T30" fmla="*/ 363 h 36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9" h="363">
                    <a:moveTo>
                      <a:pt x="119" y="363"/>
                    </a:moveTo>
                    <a:lnTo>
                      <a:pt x="119" y="69"/>
                    </a:lnTo>
                    <a:lnTo>
                      <a:pt x="4" y="0"/>
                    </a:lnTo>
                    <a:lnTo>
                      <a:pt x="0" y="8"/>
                    </a:lnTo>
                    <a:lnTo>
                      <a:pt x="0" y="287"/>
                    </a:lnTo>
                    <a:lnTo>
                      <a:pt x="4" y="295"/>
                    </a:lnTo>
                    <a:lnTo>
                      <a:pt x="8" y="301"/>
                    </a:lnTo>
                    <a:lnTo>
                      <a:pt x="111" y="361"/>
                    </a:lnTo>
                    <a:lnTo>
                      <a:pt x="119" y="363"/>
                    </a:lnTo>
                    <a:close/>
                  </a:path>
                </a:pathLst>
              </a:custGeom>
              <a:solidFill>
                <a:srgbClr val="CCCCCC"/>
              </a:solidFill>
              <a:ln w="9525">
                <a:noFill/>
                <a:round/>
                <a:headEnd/>
                <a:tailEnd/>
              </a:ln>
            </p:spPr>
            <p:txBody>
              <a:bodyPr/>
              <a:lstStyle/>
              <a:p>
                <a:endParaRPr lang="en-US"/>
              </a:p>
            </p:txBody>
          </p:sp>
          <p:sp>
            <p:nvSpPr>
              <p:cNvPr id="9300" name="Freeform 64"/>
              <p:cNvSpPr>
                <a:spLocks/>
              </p:cNvSpPr>
              <p:nvPr/>
            </p:nvSpPr>
            <p:spPr bwMode="auto">
              <a:xfrm>
                <a:off x="5125" y="2425"/>
                <a:ext cx="99" cy="165"/>
              </a:xfrm>
              <a:custGeom>
                <a:avLst/>
                <a:gdLst>
                  <a:gd name="T0" fmla="*/ 0 w 99"/>
                  <a:gd name="T1" fmla="*/ 0 h 165"/>
                  <a:gd name="T2" fmla="*/ 99 w 99"/>
                  <a:gd name="T3" fmla="*/ 57 h 165"/>
                  <a:gd name="T4" fmla="*/ 99 w 99"/>
                  <a:gd name="T5" fmla="*/ 165 h 165"/>
                  <a:gd name="T6" fmla="*/ 0 w 99"/>
                  <a:gd name="T7" fmla="*/ 109 h 165"/>
                  <a:gd name="T8" fmla="*/ 0 w 99"/>
                  <a:gd name="T9" fmla="*/ 0 h 165"/>
                  <a:gd name="T10" fmla="*/ 0 60000 65536"/>
                  <a:gd name="T11" fmla="*/ 0 60000 65536"/>
                  <a:gd name="T12" fmla="*/ 0 60000 65536"/>
                  <a:gd name="T13" fmla="*/ 0 60000 65536"/>
                  <a:gd name="T14" fmla="*/ 0 60000 65536"/>
                  <a:gd name="T15" fmla="*/ 0 w 99"/>
                  <a:gd name="T16" fmla="*/ 0 h 165"/>
                  <a:gd name="T17" fmla="*/ 99 w 99"/>
                  <a:gd name="T18" fmla="*/ 165 h 165"/>
                </a:gdLst>
                <a:ahLst/>
                <a:cxnLst>
                  <a:cxn ang="T10">
                    <a:pos x="T0" y="T1"/>
                  </a:cxn>
                  <a:cxn ang="T11">
                    <a:pos x="T2" y="T3"/>
                  </a:cxn>
                  <a:cxn ang="T12">
                    <a:pos x="T4" y="T5"/>
                  </a:cxn>
                  <a:cxn ang="T13">
                    <a:pos x="T6" y="T7"/>
                  </a:cxn>
                  <a:cxn ang="T14">
                    <a:pos x="T8" y="T9"/>
                  </a:cxn>
                </a:cxnLst>
                <a:rect l="T15" t="T16" r="T17" b="T18"/>
                <a:pathLst>
                  <a:path w="99" h="165">
                    <a:moveTo>
                      <a:pt x="0" y="0"/>
                    </a:moveTo>
                    <a:lnTo>
                      <a:pt x="99" y="57"/>
                    </a:lnTo>
                    <a:lnTo>
                      <a:pt x="99" y="165"/>
                    </a:lnTo>
                    <a:lnTo>
                      <a:pt x="0" y="109"/>
                    </a:lnTo>
                    <a:lnTo>
                      <a:pt x="0" y="0"/>
                    </a:lnTo>
                    <a:close/>
                  </a:path>
                </a:pathLst>
              </a:custGeom>
              <a:solidFill>
                <a:srgbClr val="666666"/>
              </a:solidFill>
              <a:ln w="9525">
                <a:noFill/>
                <a:round/>
                <a:headEnd/>
                <a:tailEnd/>
              </a:ln>
            </p:spPr>
            <p:txBody>
              <a:bodyPr/>
              <a:lstStyle/>
              <a:p>
                <a:endParaRPr lang="en-US"/>
              </a:p>
            </p:txBody>
          </p:sp>
          <p:sp>
            <p:nvSpPr>
              <p:cNvPr id="9301" name="Freeform 65"/>
              <p:cNvSpPr>
                <a:spLocks/>
              </p:cNvSpPr>
              <p:nvPr/>
            </p:nvSpPr>
            <p:spPr bwMode="auto">
              <a:xfrm>
                <a:off x="5125" y="2425"/>
                <a:ext cx="99" cy="165"/>
              </a:xfrm>
              <a:custGeom>
                <a:avLst/>
                <a:gdLst>
                  <a:gd name="T0" fmla="*/ 3 w 99"/>
                  <a:gd name="T1" fmla="*/ 2 h 165"/>
                  <a:gd name="T2" fmla="*/ 3 w 99"/>
                  <a:gd name="T3" fmla="*/ 105 h 165"/>
                  <a:gd name="T4" fmla="*/ 99 w 99"/>
                  <a:gd name="T5" fmla="*/ 161 h 165"/>
                  <a:gd name="T6" fmla="*/ 99 w 99"/>
                  <a:gd name="T7" fmla="*/ 165 h 165"/>
                  <a:gd name="T8" fmla="*/ 0 w 99"/>
                  <a:gd name="T9" fmla="*/ 109 h 165"/>
                  <a:gd name="T10" fmla="*/ 0 w 99"/>
                  <a:gd name="T11" fmla="*/ 0 h 165"/>
                  <a:gd name="T12" fmla="*/ 3 w 99"/>
                  <a:gd name="T13" fmla="*/ 2 h 165"/>
                  <a:gd name="T14" fmla="*/ 0 60000 65536"/>
                  <a:gd name="T15" fmla="*/ 0 60000 65536"/>
                  <a:gd name="T16" fmla="*/ 0 60000 65536"/>
                  <a:gd name="T17" fmla="*/ 0 60000 65536"/>
                  <a:gd name="T18" fmla="*/ 0 60000 65536"/>
                  <a:gd name="T19" fmla="*/ 0 60000 65536"/>
                  <a:gd name="T20" fmla="*/ 0 60000 65536"/>
                  <a:gd name="T21" fmla="*/ 0 w 99"/>
                  <a:gd name="T22" fmla="*/ 0 h 165"/>
                  <a:gd name="T23" fmla="*/ 99 w 99"/>
                  <a:gd name="T24" fmla="*/ 165 h 1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9" h="165">
                    <a:moveTo>
                      <a:pt x="3" y="2"/>
                    </a:moveTo>
                    <a:lnTo>
                      <a:pt x="3" y="105"/>
                    </a:lnTo>
                    <a:lnTo>
                      <a:pt x="99" y="161"/>
                    </a:lnTo>
                    <a:lnTo>
                      <a:pt x="99" y="165"/>
                    </a:lnTo>
                    <a:lnTo>
                      <a:pt x="0" y="109"/>
                    </a:lnTo>
                    <a:lnTo>
                      <a:pt x="0" y="0"/>
                    </a:lnTo>
                    <a:lnTo>
                      <a:pt x="3" y="2"/>
                    </a:lnTo>
                    <a:close/>
                  </a:path>
                </a:pathLst>
              </a:custGeom>
              <a:solidFill>
                <a:srgbClr val="FFFFFF"/>
              </a:solidFill>
              <a:ln w="9525">
                <a:noFill/>
                <a:round/>
                <a:headEnd/>
                <a:tailEnd/>
              </a:ln>
            </p:spPr>
            <p:txBody>
              <a:bodyPr/>
              <a:lstStyle/>
              <a:p>
                <a:endParaRPr lang="en-US"/>
              </a:p>
            </p:txBody>
          </p:sp>
          <p:sp>
            <p:nvSpPr>
              <p:cNvPr id="9302" name="Freeform 66"/>
              <p:cNvSpPr>
                <a:spLocks/>
              </p:cNvSpPr>
              <p:nvPr/>
            </p:nvSpPr>
            <p:spPr bwMode="auto">
              <a:xfrm>
                <a:off x="5140" y="2455"/>
                <a:ext cx="76" cy="43"/>
              </a:xfrm>
              <a:custGeom>
                <a:avLst/>
                <a:gdLst>
                  <a:gd name="T0" fmla="*/ 0 w 76"/>
                  <a:gd name="T1" fmla="*/ 0 h 43"/>
                  <a:gd name="T2" fmla="*/ 0 w 76"/>
                  <a:gd name="T3" fmla="*/ 2 h 43"/>
                  <a:gd name="T4" fmla="*/ 0 w 76"/>
                  <a:gd name="T5" fmla="*/ 4 h 43"/>
                  <a:gd name="T6" fmla="*/ 72 w 76"/>
                  <a:gd name="T7" fmla="*/ 43 h 43"/>
                  <a:gd name="T8" fmla="*/ 74 w 76"/>
                  <a:gd name="T9" fmla="*/ 43 h 43"/>
                  <a:gd name="T10" fmla="*/ 76 w 76"/>
                  <a:gd name="T11" fmla="*/ 41 h 43"/>
                  <a:gd name="T12" fmla="*/ 74 w 76"/>
                  <a:gd name="T13" fmla="*/ 39 h 43"/>
                  <a:gd name="T14" fmla="*/ 4 w 76"/>
                  <a:gd name="T15" fmla="*/ 0 h 43"/>
                  <a:gd name="T16" fmla="*/ 2 w 76"/>
                  <a:gd name="T17" fmla="*/ 0 h 43"/>
                  <a:gd name="T18" fmla="*/ 0 w 76"/>
                  <a:gd name="T19" fmla="*/ 0 h 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6"/>
                  <a:gd name="T31" fmla="*/ 0 h 43"/>
                  <a:gd name="T32" fmla="*/ 76 w 76"/>
                  <a:gd name="T33" fmla="*/ 43 h 4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6" h="43">
                    <a:moveTo>
                      <a:pt x="0" y="0"/>
                    </a:moveTo>
                    <a:lnTo>
                      <a:pt x="0" y="2"/>
                    </a:lnTo>
                    <a:lnTo>
                      <a:pt x="0" y="4"/>
                    </a:lnTo>
                    <a:lnTo>
                      <a:pt x="72" y="43"/>
                    </a:lnTo>
                    <a:lnTo>
                      <a:pt x="74" y="43"/>
                    </a:lnTo>
                    <a:lnTo>
                      <a:pt x="76" y="41"/>
                    </a:lnTo>
                    <a:lnTo>
                      <a:pt x="74" y="39"/>
                    </a:lnTo>
                    <a:lnTo>
                      <a:pt x="4" y="0"/>
                    </a:lnTo>
                    <a:lnTo>
                      <a:pt x="2" y="0"/>
                    </a:lnTo>
                    <a:lnTo>
                      <a:pt x="0" y="0"/>
                    </a:lnTo>
                    <a:close/>
                  </a:path>
                </a:pathLst>
              </a:custGeom>
              <a:solidFill>
                <a:srgbClr val="333333"/>
              </a:solidFill>
              <a:ln w="9525">
                <a:noFill/>
                <a:round/>
                <a:headEnd/>
                <a:tailEnd/>
              </a:ln>
            </p:spPr>
            <p:txBody>
              <a:bodyPr/>
              <a:lstStyle/>
              <a:p>
                <a:endParaRPr lang="en-US"/>
              </a:p>
            </p:txBody>
          </p:sp>
          <p:sp>
            <p:nvSpPr>
              <p:cNvPr id="9303" name="Freeform 67"/>
              <p:cNvSpPr>
                <a:spLocks/>
              </p:cNvSpPr>
              <p:nvPr/>
            </p:nvSpPr>
            <p:spPr bwMode="auto">
              <a:xfrm>
                <a:off x="5140" y="2482"/>
                <a:ext cx="76" cy="44"/>
              </a:xfrm>
              <a:custGeom>
                <a:avLst/>
                <a:gdLst>
                  <a:gd name="T0" fmla="*/ 0 w 76"/>
                  <a:gd name="T1" fmla="*/ 0 h 44"/>
                  <a:gd name="T2" fmla="*/ 0 w 76"/>
                  <a:gd name="T3" fmla="*/ 2 h 44"/>
                  <a:gd name="T4" fmla="*/ 0 w 76"/>
                  <a:gd name="T5" fmla="*/ 4 h 44"/>
                  <a:gd name="T6" fmla="*/ 72 w 76"/>
                  <a:gd name="T7" fmla="*/ 44 h 44"/>
                  <a:gd name="T8" fmla="*/ 74 w 76"/>
                  <a:gd name="T9" fmla="*/ 44 h 44"/>
                  <a:gd name="T10" fmla="*/ 76 w 76"/>
                  <a:gd name="T11" fmla="*/ 42 h 44"/>
                  <a:gd name="T12" fmla="*/ 74 w 76"/>
                  <a:gd name="T13" fmla="*/ 40 h 44"/>
                  <a:gd name="T14" fmla="*/ 4 w 76"/>
                  <a:gd name="T15" fmla="*/ 0 h 44"/>
                  <a:gd name="T16" fmla="*/ 2 w 76"/>
                  <a:gd name="T17" fmla="*/ 0 h 44"/>
                  <a:gd name="T18" fmla="*/ 0 w 76"/>
                  <a:gd name="T19" fmla="*/ 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6"/>
                  <a:gd name="T31" fmla="*/ 0 h 44"/>
                  <a:gd name="T32" fmla="*/ 76 w 76"/>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6" h="44">
                    <a:moveTo>
                      <a:pt x="0" y="0"/>
                    </a:moveTo>
                    <a:lnTo>
                      <a:pt x="0" y="2"/>
                    </a:lnTo>
                    <a:lnTo>
                      <a:pt x="0" y="4"/>
                    </a:lnTo>
                    <a:lnTo>
                      <a:pt x="72" y="44"/>
                    </a:lnTo>
                    <a:lnTo>
                      <a:pt x="74" y="44"/>
                    </a:lnTo>
                    <a:lnTo>
                      <a:pt x="76" y="42"/>
                    </a:lnTo>
                    <a:lnTo>
                      <a:pt x="74" y="40"/>
                    </a:lnTo>
                    <a:lnTo>
                      <a:pt x="4" y="0"/>
                    </a:lnTo>
                    <a:lnTo>
                      <a:pt x="2" y="0"/>
                    </a:lnTo>
                    <a:lnTo>
                      <a:pt x="0" y="0"/>
                    </a:lnTo>
                    <a:close/>
                  </a:path>
                </a:pathLst>
              </a:custGeom>
              <a:solidFill>
                <a:srgbClr val="333333"/>
              </a:solidFill>
              <a:ln w="9525">
                <a:noFill/>
                <a:round/>
                <a:headEnd/>
                <a:tailEnd/>
              </a:ln>
            </p:spPr>
            <p:txBody>
              <a:bodyPr/>
              <a:lstStyle/>
              <a:p>
                <a:endParaRPr lang="en-US"/>
              </a:p>
            </p:txBody>
          </p:sp>
          <p:sp>
            <p:nvSpPr>
              <p:cNvPr id="9304" name="Freeform 68"/>
              <p:cNvSpPr>
                <a:spLocks/>
              </p:cNvSpPr>
              <p:nvPr/>
            </p:nvSpPr>
            <p:spPr bwMode="auto">
              <a:xfrm>
                <a:off x="5158" y="2578"/>
                <a:ext cx="26" cy="34"/>
              </a:xfrm>
              <a:custGeom>
                <a:avLst/>
                <a:gdLst>
                  <a:gd name="T0" fmla="*/ 26 w 26"/>
                  <a:gd name="T1" fmla="*/ 24 h 34"/>
                  <a:gd name="T2" fmla="*/ 26 w 26"/>
                  <a:gd name="T3" fmla="*/ 30 h 34"/>
                  <a:gd name="T4" fmla="*/ 22 w 26"/>
                  <a:gd name="T5" fmla="*/ 32 h 34"/>
                  <a:gd name="T6" fmla="*/ 18 w 26"/>
                  <a:gd name="T7" fmla="*/ 34 h 34"/>
                  <a:gd name="T8" fmla="*/ 14 w 26"/>
                  <a:gd name="T9" fmla="*/ 32 h 34"/>
                  <a:gd name="T10" fmla="*/ 8 w 26"/>
                  <a:gd name="T11" fmla="*/ 28 h 34"/>
                  <a:gd name="T12" fmla="*/ 4 w 26"/>
                  <a:gd name="T13" fmla="*/ 22 h 34"/>
                  <a:gd name="T14" fmla="*/ 2 w 26"/>
                  <a:gd name="T15" fmla="*/ 16 h 34"/>
                  <a:gd name="T16" fmla="*/ 0 w 26"/>
                  <a:gd name="T17" fmla="*/ 10 h 34"/>
                  <a:gd name="T18" fmla="*/ 2 w 26"/>
                  <a:gd name="T19" fmla="*/ 4 h 34"/>
                  <a:gd name="T20" fmla="*/ 4 w 26"/>
                  <a:gd name="T21" fmla="*/ 0 h 34"/>
                  <a:gd name="T22" fmla="*/ 8 w 26"/>
                  <a:gd name="T23" fmla="*/ 0 h 34"/>
                  <a:gd name="T24" fmla="*/ 14 w 26"/>
                  <a:gd name="T25" fmla="*/ 2 h 34"/>
                  <a:gd name="T26" fmla="*/ 18 w 26"/>
                  <a:gd name="T27" fmla="*/ 6 h 34"/>
                  <a:gd name="T28" fmla="*/ 22 w 26"/>
                  <a:gd name="T29" fmla="*/ 12 h 34"/>
                  <a:gd name="T30" fmla="*/ 26 w 26"/>
                  <a:gd name="T31" fmla="*/ 18 h 34"/>
                  <a:gd name="T32" fmla="*/ 26 w 26"/>
                  <a:gd name="T33" fmla="*/ 24 h 3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6"/>
                  <a:gd name="T52" fmla="*/ 0 h 34"/>
                  <a:gd name="T53" fmla="*/ 26 w 26"/>
                  <a:gd name="T54" fmla="*/ 34 h 3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6" h="34">
                    <a:moveTo>
                      <a:pt x="26" y="24"/>
                    </a:moveTo>
                    <a:lnTo>
                      <a:pt x="26" y="30"/>
                    </a:lnTo>
                    <a:lnTo>
                      <a:pt x="22" y="32"/>
                    </a:lnTo>
                    <a:lnTo>
                      <a:pt x="18" y="34"/>
                    </a:lnTo>
                    <a:lnTo>
                      <a:pt x="14" y="32"/>
                    </a:lnTo>
                    <a:lnTo>
                      <a:pt x="8" y="28"/>
                    </a:lnTo>
                    <a:lnTo>
                      <a:pt x="4" y="22"/>
                    </a:lnTo>
                    <a:lnTo>
                      <a:pt x="2" y="16"/>
                    </a:lnTo>
                    <a:lnTo>
                      <a:pt x="0" y="10"/>
                    </a:lnTo>
                    <a:lnTo>
                      <a:pt x="2" y="4"/>
                    </a:lnTo>
                    <a:lnTo>
                      <a:pt x="4" y="0"/>
                    </a:lnTo>
                    <a:lnTo>
                      <a:pt x="8" y="0"/>
                    </a:lnTo>
                    <a:lnTo>
                      <a:pt x="14" y="2"/>
                    </a:lnTo>
                    <a:lnTo>
                      <a:pt x="18" y="6"/>
                    </a:lnTo>
                    <a:lnTo>
                      <a:pt x="22" y="12"/>
                    </a:lnTo>
                    <a:lnTo>
                      <a:pt x="26" y="18"/>
                    </a:lnTo>
                    <a:lnTo>
                      <a:pt x="26" y="24"/>
                    </a:lnTo>
                    <a:close/>
                  </a:path>
                </a:pathLst>
              </a:custGeom>
              <a:solidFill>
                <a:srgbClr val="333333"/>
              </a:solidFill>
              <a:ln w="9525">
                <a:noFill/>
                <a:round/>
                <a:headEnd/>
                <a:tailEnd/>
              </a:ln>
            </p:spPr>
            <p:txBody>
              <a:bodyPr/>
              <a:lstStyle/>
              <a:p>
                <a:endParaRPr lang="en-US"/>
              </a:p>
            </p:txBody>
          </p:sp>
          <p:sp>
            <p:nvSpPr>
              <p:cNvPr id="9305" name="Freeform 69"/>
              <p:cNvSpPr>
                <a:spLocks/>
              </p:cNvSpPr>
              <p:nvPr/>
            </p:nvSpPr>
            <p:spPr bwMode="auto">
              <a:xfrm>
                <a:off x="5136" y="2666"/>
                <a:ext cx="80" cy="56"/>
              </a:xfrm>
              <a:custGeom>
                <a:avLst/>
                <a:gdLst>
                  <a:gd name="T0" fmla="*/ 6 w 80"/>
                  <a:gd name="T1" fmla="*/ 2 h 56"/>
                  <a:gd name="T2" fmla="*/ 4 w 80"/>
                  <a:gd name="T3" fmla="*/ 0 h 56"/>
                  <a:gd name="T4" fmla="*/ 2 w 80"/>
                  <a:gd name="T5" fmla="*/ 0 h 56"/>
                  <a:gd name="T6" fmla="*/ 0 w 80"/>
                  <a:gd name="T7" fmla="*/ 2 h 56"/>
                  <a:gd name="T8" fmla="*/ 0 w 80"/>
                  <a:gd name="T9" fmla="*/ 6 h 56"/>
                  <a:gd name="T10" fmla="*/ 2 w 80"/>
                  <a:gd name="T11" fmla="*/ 12 h 56"/>
                  <a:gd name="T12" fmla="*/ 6 w 80"/>
                  <a:gd name="T13" fmla="*/ 18 h 56"/>
                  <a:gd name="T14" fmla="*/ 72 w 80"/>
                  <a:gd name="T15" fmla="*/ 56 h 56"/>
                  <a:gd name="T16" fmla="*/ 76 w 80"/>
                  <a:gd name="T17" fmla="*/ 56 h 56"/>
                  <a:gd name="T18" fmla="*/ 78 w 80"/>
                  <a:gd name="T19" fmla="*/ 56 h 56"/>
                  <a:gd name="T20" fmla="*/ 80 w 80"/>
                  <a:gd name="T21" fmla="*/ 54 h 56"/>
                  <a:gd name="T22" fmla="*/ 80 w 80"/>
                  <a:gd name="T23" fmla="*/ 52 h 56"/>
                  <a:gd name="T24" fmla="*/ 78 w 80"/>
                  <a:gd name="T25" fmla="*/ 44 h 56"/>
                  <a:gd name="T26" fmla="*/ 72 w 80"/>
                  <a:gd name="T27" fmla="*/ 40 h 56"/>
                  <a:gd name="T28" fmla="*/ 6 w 80"/>
                  <a:gd name="T29" fmla="*/ 2 h 5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80"/>
                  <a:gd name="T46" fmla="*/ 0 h 56"/>
                  <a:gd name="T47" fmla="*/ 80 w 80"/>
                  <a:gd name="T48" fmla="*/ 56 h 5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80" h="56">
                    <a:moveTo>
                      <a:pt x="6" y="2"/>
                    </a:moveTo>
                    <a:lnTo>
                      <a:pt x="4" y="0"/>
                    </a:lnTo>
                    <a:lnTo>
                      <a:pt x="2" y="0"/>
                    </a:lnTo>
                    <a:lnTo>
                      <a:pt x="0" y="2"/>
                    </a:lnTo>
                    <a:lnTo>
                      <a:pt x="0" y="6"/>
                    </a:lnTo>
                    <a:lnTo>
                      <a:pt x="2" y="12"/>
                    </a:lnTo>
                    <a:lnTo>
                      <a:pt x="6" y="18"/>
                    </a:lnTo>
                    <a:lnTo>
                      <a:pt x="72" y="56"/>
                    </a:lnTo>
                    <a:lnTo>
                      <a:pt x="76" y="56"/>
                    </a:lnTo>
                    <a:lnTo>
                      <a:pt x="78" y="56"/>
                    </a:lnTo>
                    <a:lnTo>
                      <a:pt x="80" y="54"/>
                    </a:lnTo>
                    <a:lnTo>
                      <a:pt x="80" y="52"/>
                    </a:lnTo>
                    <a:lnTo>
                      <a:pt x="78" y="44"/>
                    </a:lnTo>
                    <a:lnTo>
                      <a:pt x="72" y="40"/>
                    </a:lnTo>
                    <a:lnTo>
                      <a:pt x="6" y="2"/>
                    </a:lnTo>
                    <a:close/>
                  </a:path>
                </a:pathLst>
              </a:custGeom>
              <a:solidFill>
                <a:srgbClr val="666666"/>
              </a:solidFill>
              <a:ln w="9525">
                <a:noFill/>
                <a:round/>
                <a:headEnd/>
                <a:tailEnd/>
              </a:ln>
            </p:spPr>
            <p:txBody>
              <a:bodyPr/>
              <a:lstStyle/>
              <a:p>
                <a:endParaRPr lang="en-US"/>
              </a:p>
            </p:txBody>
          </p:sp>
          <p:sp>
            <p:nvSpPr>
              <p:cNvPr id="9306" name="Freeform 70"/>
              <p:cNvSpPr>
                <a:spLocks/>
              </p:cNvSpPr>
              <p:nvPr/>
            </p:nvSpPr>
            <p:spPr bwMode="auto">
              <a:xfrm>
                <a:off x="5121" y="2263"/>
                <a:ext cx="341" cy="199"/>
              </a:xfrm>
              <a:custGeom>
                <a:avLst/>
                <a:gdLst>
                  <a:gd name="T0" fmla="*/ 335 w 341"/>
                  <a:gd name="T1" fmla="*/ 62 h 199"/>
                  <a:gd name="T2" fmla="*/ 231 w 341"/>
                  <a:gd name="T3" fmla="*/ 2 h 199"/>
                  <a:gd name="T4" fmla="*/ 223 w 341"/>
                  <a:gd name="T5" fmla="*/ 0 h 199"/>
                  <a:gd name="T6" fmla="*/ 215 w 341"/>
                  <a:gd name="T7" fmla="*/ 2 h 199"/>
                  <a:gd name="T8" fmla="*/ 4 w 341"/>
                  <a:gd name="T9" fmla="*/ 124 h 199"/>
                  <a:gd name="T10" fmla="*/ 0 w 341"/>
                  <a:gd name="T11" fmla="*/ 130 h 199"/>
                  <a:gd name="T12" fmla="*/ 115 w 341"/>
                  <a:gd name="T13" fmla="*/ 199 h 199"/>
                  <a:gd name="T14" fmla="*/ 341 w 341"/>
                  <a:gd name="T15" fmla="*/ 68 h 199"/>
                  <a:gd name="T16" fmla="*/ 335 w 341"/>
                  <a:gd name="T17" fmla="*/ 62 h 1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41"/>
                  <a:gd name="T28" fmla="*/ 0 h 199"/>
                  <a:gd name="T29" fmla="*/ 341 w 341"/>
                  <a:gd name="T30" fmla="*/ 199 h 19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41" h="199">
                    <a:moveTo>
                      <a:pt x="335" y="62"/>
                    </a:moveTo>
                    <a:lnTo>
                      <a:pt x="231" y="2"/>
                    </a:lnTo>
                    <a:lnTo>
                      <a:pt x="223" y="0"/>
                    </a:lnTo>
                    <a:lnTo>
                      <a:pt x="215" y="2"/>
                    </a:lnTo>
                    <a:lnTo>
                      <a:pt x="4" y="124"/>
                    </a:lnTo>
                    <a:lnTo>
                      <a:pt x="0" y="130"/>
                    </a:lnTo>
                    <a:lnTo>
                      <a:pt x="115" y="199"/>
                    </a:lnTo>
                    <a:lnTo>
                      <a:pt x="341" y="68"/>
                    </a:lnTo>
                    <a:lnTo>
                      <a:pt x="335" y="62"/>
                    </a:lnTo>
                    <a:close/>
                  </a:path>
                </a:pathLst>
              </a:custGeom>
              <a:solidFill>
                <a:srgbClr val="E3E3E2"/>
              </a:solidFill>
              <a:ln w="9525">
                <a:noFill/>
                <a:round/>
                <a:headEnd/>
                <a:tailEnd/>
              </a:ln>
            </p:spPr>
            <p:txBody>
              <a:bodyPr/>
              <a:lstStyle/>
              <a:p>
                <a:endParaRPr lang="en-US"/>
              </a:p>
            </p:txBody>
          </p:sp>
          <p:sp>
            <p:nvSpPr>
              <p:cNvPr id="9307" name="Freeform 71"/>
              <p:cNvSpPr>
                <a:spLocks/>
              </p:cNvSpPr>
              <p:nvPr/>
            </p:nvSpPr>
            <p:spPr bwMode="auto">
              <a:xfrm>
                <a:off x="5236" y="2331"/>
                <a:ext cx="228" cy="425"/>
              </a:xfrm>
              <a:custGeom>
                <a:avLst/>
                <a:gdLst>
                  <a:gd name="T0" fmla="*/ 0 w 228"/>
                  <a:gd name="T1" fmla="*/ 131 h 425"/>
                  <a:gd name="T2" fmla="*/ 0 w 228"/>
                  <a:gd name="T3" fmla="*/ 425 h 425"/>
                  <a:gd name="T4" fmla="*/ 8 w 228"/>
                  <a:gd name="T5" fmla="*/ 423 h 425"/>
                  <a:gd name="T6" fmla="*/ 220 w 228"/>
                  <a:gd name="T7" fmla="*/ 301 h 425"/>
                  <a:gd name="T8" fmla="*/ 226 w 228"/>
                  <a:gd name="T9" fmla="*/ 295 h 425"/>
                  <a:gd name="T10" fmla="*/ 228 w 228"/>
                  <a:gd name="T11" fmla="*/ 287 h 425"/>
                  <a:gd name="T12" fmla="*/ 228 w 228"/>
                  <a:gd name="T13" fmla="*/ 8 h 425"/>
                  <a:gd name="T14" fmla="*/ 226 w 228"/>
                  <a:gd name="T15" fmla="*/ 0 h 425"/>
                  <a:gd name="T16" fmla="*/ 0 w 228"/>
                  <a:gd name="T17" fmla="*/ 131 h 4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8"/>
                  <a:gd name="T28" fmla="*/ 0 h 425"/>
                  <a:gd name="T29" fmla="*/ 228 w 228"/>
                  <a:gd name="T30" fmla="*/ 425 h 42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8" h="425">
                    <a:moveTo>
                      <a:pt x="0" y="131"/>
                    </a:moveTo>
                    <a:lnTo>
                      <a:pt x="0" y="425"/>
                    </a:lnTo>
                    <a:lnTo>
                      <a:pt x="8" y="423"/>
                    </a:lnTo>
                    <a:lnTo>
                      <a:pt x="220" y="301"/>
                    </a:lnTo>
                    <a:lnTo>
                      <a:pt x="226" y="295"/>
                    </a:lnTo>
                    <a:lnTo>
                      <a:pt x="228" y="287"/>
                    </a:lnTo>
                    <a:lnTo>
                      <a:pt x="228" y="8"/>
                    </a:lnTo>
                    <a:lnTo>
                      <a:pt x="226" y="0"/>
                    </a:lnTo>
                    <a:lnTo>
                      <a:pt x="0" y="131"/>
                    </a:lnTo>
                    <a:close/>
                  </a:path>
                </a:pathLst>
              </a:custGeom>
              <a:solidFill>
                <a:srgbClr val="666666"/>
              </a:solidFill>
              <a:ln w="9525">
                <a:noFill/>
                <a:round/>
                <a:headEnd/>
                <a:tailEnd/>
              </a:ln>
            </p:spPr>
            <p:txBody>
              <a:bodyPr/>
              <a:lstStyle/>
              <a:p>
                <a:endParaRPr lang="en-US"/>
              </a:p>
            </p:txBody>
          </p:sp>
          <p:sp>
            <p:nvSpPr>
              <p:cNvPr id="9308" name="Freeform 72"/>
              <p:cNvSpPr>
                <a:spLocks/>
              </p:cNvSpPr>
              <p:nvPr/>
            </p:nvSpPr>
            <p:spPr bwMode="auto">
              <a:xfrm>
                <a:off x="4154" y="2486"/>
                <a:ext cx="186" cy="122"/>
              </a:xfrm>
              <a:custGeom>
                <a:avLst/>
                <a:gdLst>
                  <a:gd name="T0" fmla="*/ 44 w 186"/>
                  <a:gd name="T1" fmla="*/ 8 h 122"/>
                  <a:gd name="T2" fmla="*/ 14 w 186"/>
                  <a:gd name="T3" fmla="*/ 24 h 122"/>
                  <a:gd name="T4" fmla="*/ 6 w 186"/>
                  <a:gd name="T5" fmla="*/ 32 h 122"/>
                  <a:gd name="T6" fmla="*/ 2 w 186"/>
                  <a:gd name="T7" fmla="*/ 40 h 122"/>
                  <a:gd name="T8" fmla="*/ 0 w 186"/>
                  <a:gd name="T9" fmla="*/ 44 h 122"/>
                  <a:gd name="T10" fmla="*/ 0 w 186"/>
                  <a:gd name="T11" fmla="*/ 56 h 122"/>
                  <a:gd name="T12" fmla="*/ 2 w 186"/>
                  <a:gd name="T13" fmla="*/ 62 h 122"/>
                  <a:gd name="T14" fmla="*/ 4 w 186"/>
                  <a:gd name="T15" fmla="*/ 68 h 122"/>
                  <a:gd name="T16" fmla="*/ 8 w 186"/>
                  <a:gd name="T17" fmla="*/ 72 h 122"/>
                  <a:gd name="T18" fmla="*/ 14 w 186"/>
                  <a:gd name="T19" fmla="*/ 76 h 122"/>
                  <a:gd name="T20" fmla="*/ 84 w 186"/>
                  <a:gd name="T21" fmla="*/ 116 h 122"/>
                  <a:gd name="T22" fmla="*/ 96 w 186"/>
                  <a:gd name="T23" fmla="*/ 120 h 122"/>
                  <a:gd name="T24" fmla="*/ 110 w 186"/>
                  <a:gd name="T25" fmla="*/ 122 h 122"/>
                  <a:gd name="T26" fmla="*/ 124 w 186"/>
                  <a:gd name="T27" fmla="*/ 122 h 122"/>
                  <a:gd name="T28" fmla="*/ 138 w 186"/>
                  <a:gd name="T29" fmla="*/ 118 h 122"/>
                  <a:gd name="T30" fmla="*/ 142 w 186"/>
                  <a:gd name="T31" fmla="*/ 116 h 122"/>
                  <a:gd name="T32" fmla="*/ 172 w 186"/>
                  <a:gd name="T33" fmla="*/ 100 h 122"/>
                  <a:gd name="T34" fmla="*/ 178 w 186"/>
                  <a:gd name="T35" fmla="*/ 94 h 122"/>
                  <a:gd name="T36" fmla="*/ 182 w 186"/>
                  <a:gd name="T37" fmla="*/ 90 h 122"/>
                  <a:gd name="T38" fmla="*/ 184 w 186"/>
                  <a:gd name="T39" fmla="*/ 84 h 122"/>
                  <a:gd name="T40" fmla="*/ 186 w 186"/>
                  <a:gd name="T41" fmla="*/ 80 h 122"/>
                  <a:gd name="T42" fmla="*/ 186 w 186"/>
                  <a:gd name="T43" fmla="*/ 66 h 122"/>
                  <a:gd name="T44" fmla="*/ 184 w 186"/>
                  <a:gd name="T45" fmla="*/ 62 h 122"/>
                  <a:gd name="T46" fmla="*/ 182 w 186"/>
                  <a:gd name="T47" fmla="*/ 56 h 122"/>
                  <a:gd name="T48" fmla="*/ 178 w 186"/>
                  <a:gd name="T49" fmla="*/ 52 h 122"/>
                  <a:gd name="T50" fmla="*/ 172 w 186"/>
                  <a:gd name="T51" fmla="*/ 48 h 122"/>
                  <a:gd name="T52" fmla="*/ 102 w 186"/>
                  <a:gd name="T53" fmla="*/ 8 h 122"/>
                  <a:gd name="T54" fmla="*/ 88 w 186"/>
                  <a:gd name="T55" fmla="*/ 2 h 122"/>
                  <a:gd name="T56" fmla="*/ 74 w 186"/>
                  <a:gd name="T57" fmla="*/ 0 h 122"/>
                  <a:gd name="T58" fmla="*/ 58 w 186"/>
                  <a:gd name="T59" fmla="*/ 2 h 122"/>
                  <a:gd name="T60" fmla="*/ 44 w 186"/>
                  <a:gd name="T61" fmla="*/ 8 h 122"/>
                  <a:gd name="T62" fmla="*/ 2 w 186"/>
                  <a:gd name="T63" fmla="*/ 38 h 122"/>
                  <a:gd name="T64" fmla="*/ 44 w 186"/>
                  <a:gd name="T65" fmla="*/ 8 h 122"/>
                  <a:gd name="T66" fmla="*/ 88 w 186"/>
                  <a:gd name="T67" fmla="*/ 108 h 122"/>
                  <a:gd name="T68" fmla="*/ 20 w 186"/>
                  <a:gd name="T69" fmla="*/ 68 h 122"/>
                  <a:gd name="T70" fmla="*/ 12 w 186"/>
                  <a:gd name="T71" fmla="*/ 62 h 122"/>
                  <a:gd name="T72" fmla="*/ 10 w 186"/>
                  <a:gd name="T73" fmla="*/ 56 h 122"/>
                  <a:gd name="T74" fmla="*/ 10 w 186"/>
                  <a:gd name="T75" fmla="*/ 44 h 122"/>
                  <a:gd name="T76" fmla="*/ 10 w 186"/>
                  <a:gd name="T77" fmla="*/ 42 h 122"/>
                  <a:gd name="T78" fmla="*/ 14 w 186"/>
                  <a:gd name="T79" fmla="*/ 38 h 122"/>
                  <a:gd name="T80" fmla="*/ 20 w 186"/>
                  <a:gd name="T81" fmla="*/ 32 h 122"/>
                  <a:gd name="T82" fmla="*/ 48 w 186"/>
                  <a:gd name="T83" fmla="*/ 16 h 122"/>
                  <a:gd name="T84" fmla="*/ 60 w 186"/>
                  <a:gd name="T85" fmla="*/ 12 h 122"/>
                  <a:gd name="T86" fmla="*/ 74 w 186"/>
                  <a:gd name="T87" fmla="*/ 10 h 122"/>
                  <a:gd name="T88" fmla="*/ 86 w 186"/>
                  <a:gd name="T89" fmla="*/ 12 h 122"/>
                  <a:gd name="T90" fmla="*/ 98 w 186"/>
                  <a:gd name="T91" fmla="*/ 16 h 122"/>
                  <a:gd name="T92" fmla="*/ 166 w 186"/>
                  <a:gd name="T93" fmla="*/ 56 h 122"/>
                  <a:gd name="T94" fmla="*/ 174 w 186"/>
                  <a:gd name="T95" fmla="*/ 60 h 122"/>
                  <a:gd name="T96" fmla="*/ 176 w 186"/>
                  <a:gd name="T97" fmla="*/ 66 h 122"/>
                  <a:gd name="T98" fmla="*/ 176 w 186"/>
                  <a:gd name="T99" fmla="*/ 80 h 122"/>
                  <a:gd name="T100" fmla="*/ 174 w 186"/>
                  <a:gd name="T101" fmla="*/ 86 h 122"/>
                  <a:gd name="T102" fmla="*/ 166 w 186"/>
                  <a:gd name="T103" fmla="*/ 90 h 122"/>
                  <a:gd name="T104" fmla="*/ 138 w 186"/>
                  <a:gd name="T105" fmla="*/ 108 h 122"/>
                  <a:gd name="T106" fmla="*/ 134 w 186"/>
                  <a:gd name="T107" fmla="*/ 110 h 122"/>
                  <a:gd name="T108" fmla="*/ 122 w 186"/>
                  <a:gd name="T109" fmla="*/ 112 h 122"/>
                  <a:gd name="T110" fmla="*/ 110 w 186"/>
                  <a:gd name="T111" fmla="*/ 114 h 122"/>
                  <a:gd name="T112" fmla="*/ 98 w 186"/>
                  <a:gd name="T113" fmla="*/ 112 h 122"/>
                  <a:gd name="T114" fmla="*/ 88 w 186"/>
                  <a:gd name="T115" fmla="*/ 108 h 122"/>
                  <a:gd name="T116" fmla="*/ 44 w 186"/>
                  <a:gd name="T117" fmla="*/ 8 h 1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86"/>
                  <a:gd name="T178" fmla="*/ 0 h 122"/>
                  <a:gd name="T179" fmla="*/ 186 w 186"/>
                  <a:gd name="T180" fmla="*/ 122 h 12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86" h="122">
                    <a:moveTo>
                      <a:pt x="44" y="8"/>
                    </a:moveTo>
                    <a:lnTo>
                      <a:pt x="14" y="24"/>
                    </a:lnTo>
                    <a:lnTo>
                      <a:pt x="6" y="32"/>
                    </a:lnTo>
                    <a:lnTo>
                      <a:pt x="2" y="40"/>
                    </a:lnTo>
                    <a:lnTo>
                      <a:pt x="0" y="44"/>
                    </a:lnTo>
                    <a:lnTo>
                      <a:pt x="0" y="56"/>
                    </a:lnTo>
                    <a:lnTo>
                      <a:pt x="2" y="62"/>
                    </a:lnTo>
                    <a:lnTo>
                      <a:pt x="4" y="68"/>
                    </a:lnTo>
                    <a:lnTo>
                      <a:pt x="8" y="72"/>
                    </a:lnTo>
                    <a:lnTo>
                      <a:pt x="14" y="76"/>
                    </a:lnTo>
                    <a:lnTo>
                      <a:pt x="84" y="116"/>
                    </a:lnTo>
                    <a:lnTo>
                      <a:pt x="96" y="120"/>
                    </a:lnTo>
                    <a:lnTo>
                      <a:pt x="110" y="122"/>
                    </a:lnTo>
                    <a:lnTo>
                      <a:pt x="124" y="122"/>
                    </a:lnTo>
                    <a:lnTo>
                      <a:pt x="138" y="118"/>
                    </a:lnTo>
                    <a:lnTo>
                      <a:pt x="142" y="116"/>
                    </a:lnTo>
                    <a:lnTo>
                      <a:pt x="172" y="100"/>
                    </a:lnTo>
                    <a:lnTo>
                      <a:pt x="178" y="94"/>
                    </a:lnTo>
                    <a:lnTo>
                      <a:pt x="182" y="90"/>
                    </a:lnTo>
                    <a:lnTo>
                      <a:pt x="184" y="84"/>
                    </a:lnTo>
                    <a:lnTo>
                      <a:pt x="186" y="80"/>
                    </a:lnTo>
                    <a:lnTo>
                      <a:pt x="186" y="66"/>
                    </a:lnTo>
                    <a:lnTo>
                      <a:pt x="184" y="62"/>
                    </a:lnTo>
                    <a:lnTo>
                      <a:pt x="182" y="56"/>
                    </a:lnTo>
                    <a:lnTo>
                      <a:pt x="178" y="52"/>
                    </a:lnTo>
                    <a:lnTo>
                      <a:pt x="172" y="48"/>
                    </a:lnTo>
                    <a:lnTo>
                      <a:pt x="102" y="8"/>
                    </a:lnTo>
                    <a:lnTo>
                      <a:pt x="88" y="2"/>
                    </a:lnTo>
                    <a:lnTo>
                      <a:pt x="74" y="0"/>
                    </a:lnTo>
                    <a:lnTo>
                      <a:pt x="58" y="2"/>
                    </a:lnTo>
                    <a:lnTo>
                      <a:pt x="44" y="8"/>
                    </a:lnTo>
                    <a:lnTo>
                      <a:pt x="2" y="38"/>
                    </a:lnTo>
                    <a:lnTo>
                      <a:pt x="44" y="8"/>
                    </a:lnTo>
                    <a:lnTo>
                      <a:pt x="88" y="108"/>
                    </a:lnTo>
                    <a:lnTo>
                      <a:pt x="20" y="68"/>
                    </a:lnTo>
                    <a:lnTo>
                      <a:pt x="12" y="62"/>
                    </a:lnTo>
                    <a:lnTo>
                      <a:pt x="10" y="56"/>
                    </a:lnTo>
                    <a:lnTo>
                      <a:pt x="10" y="44"/>
                    </a:lnTo>
                    <a:lnTo>
                      <a:pt x="10" y="42"/>
                    </a:lnTo>
                    <a:lnTo>
                      <a:pt x="14" y="38"/>
                    </a:lnTo>
                    <a:lnTo>
                      <a:pt x="20" y="32"/>
                    </a:lnTo>
                    <a:lnTo>
                      <a:pt x="48" y="16"/>
                    </a:lnTo>
                    <a:lnTo>
                      <a:pt x="60" y="12"/>
                    </a:lnTo>
                    <a:lnTo>
                      <a:pt x="74" y="10"/>
                    </a:lnTo>
                    <a:lnTo>
                      <a:pt x="86" y="12"/>
                    </a:lnTo>
                    <a:lnTo>
                      <a:pt x="98" y="16"/>
                    </a:lnTo>
                    <a:lnTo>
                      <a:pt x="166" y="56"/>
                    </a:lnTo>
                    <a:lnTo>
                      <a:pt x="174" y="60"/>
                    </a:lnTo>
                    <a:lnTo>
                      <a:pt x="176" y="66"/>
                    </a:lnTo>
                    <a:lnTo>
                      <a:pt x="176" y="80"/>
                    </a:lnTo>
                    <a:lnTo>
                      <a:pt x="174" y="86"/>
                    </a:lnTo>
                    <a:lnTo>
                      <a:pt x="166" y="90"/>
                    </a:lnTo>
                    <a:lnTo>
                      <a:pt x="138" y="108"/>
                    </a:lnTo>
                    <a:lnTo>
                      <a:pt x="134" y="110"/>
                    </a:lnTo>
                    <a:lnTo>
                      <a:pt x="122" y="112"/>
                    </a:lnTo>
                    <a:lnTo>
                      <a:pt x="110" y="114"/>
                    </a:lnTo>
                    <a:lnTo>
                      <a:pt x="98" y="112"/>
                    </a:lnTo>
                    <a:lnTo>
                      <a:pt x="88" y="108"/>
                    </a:lnTo>
                    <a:lnTo>
                      <a:pt x="44" y="8"/>
                    </a:lnTo>
                    <a:close/>
                  </a:path>
                </a:pathLst>
              </a:custGeom>
              <a:solidFill>
                <a:srgbClr val="333333"/>
              </a:solidFill>
              <a:ln w="9525">
                <a:noFill/>
                <a:round/>
                <a:headEnd/>
                <a:tailEnd/>
              </a:ln>
            </p:spPr>
            <p:txBody>
              <a:bodyPr/>
              <a:lstStyle/>
              <a:p>
                <a:endParaRPr lang="en-US"/>
              </a:p>
            </p:txBody>
          </p:sp>
          <p:sp>
            <p:nvSpPr>
              <p:cNvPr id="9309" name="Freeform 73"/>
              <p:cNvSpPr>
                <a:spLocks/>
              </p:cNvSpPr>
              <p:nvPr/>
            </p:nvSpPr>
            <p:spPr bwMode="auto">
              <a:xfrm>
                <a:off x="4160" y="2530"/>
                <a:ext cx="174" cy="74"/>
              </a:xfrm>
              <a:custGeom>
                <a:avLst/>
                <a:gdLst>
                  <a:gd name="T0" fmla="*/ 170 w 174"/>
                  <a:gd name="T1" fmla="*/ 32 h 74"/>
                  <a:gd name="T2" fmla="*/ 164 w 174"/>
                  <a:gd name="T3" fmla="*/ 38 h 74"/>
                  <a:gd name="T4" fmla="*/ 134 w 174"/>
                  <a:gd name="T5" fmla="*/ 56 h 74"/>
                  <a:gd name="T6" fmla="*/ 130 w 174"/>
                  <a:gd name="T7" fmla="*/ 58 h 74"/>
                  <a:gd name="T8" fmla="*/ 118 w 174"/>
                  <a:gd name="T9" fmla="*/ 62 h 74"/>
                  <a:gd name="T10" fmla="*/ 104 w 174"/>
                  <a:gd name="T11" fmla="*/ 62 h 74"/>
                  <a:gd name="T12" fmla="*/ 92 w 174"/>
                  <a:gd name="T13" fmla="*/ 60 h 74"/>
                  <a:gd name="T14" fmla="*/ 80 w 174"/>
                  <a:gd name="T15" fmla="*/ 56 h 74"/>
                  <a:gd name="T16" fmla="*/ 62 w 174"/>
                  <a:gd name="T17" fmla="*/ 44 h 74"/>
                  <a:gd name="T18" fmla="*/ 10 w 174"/>
                  <a:gd name="T19" fmla="*/ 16 h 74"/>
                  <a:gd name="T20" fmla="*/ 4 w 174"/>
                  <a:gd name="T21" fmla="*/ 10 h 74"/>
                  <a:gd name="T22" fmla="*/ 0 w 174"/>
                  <a:gd name="T23" fmla="*/ 4 h 74"/>
                  <a:gd name="T24" fmla="*/ 0 w 174"/>
                  <a:gd name="T25" fmla="*/ 0 h 74"/>
                  <a:gd name="T26" fmla="*/ 0 w 174"/>
                  <a:gd name="T27" fmla="*/ 12 h 74"/>
                  <a:gd name="T28" fmla="*/ 0 w 174"/>
                  <a:gd name="T29" fmla="*/ 16 h 74"/>
                  <a:gd name="T30" fmla="*/ 2 w 174"/>
                  <a:gd name="T31" fmla="*/ 20 h 74"/>
                  <a:gd name="T32" fmla="*/ 6 w 174"/>
                  <a:gd name="T33" fmla="*/ 24 h 74"/>
                  <a:gd name="T34" fmla="*/ 10 w 174"/>
                  <a:gd name="T35" fmla="*/ 28 h 74"/>
                  <a:gd name="T36" fmla="*/ 62 w 174"/>
                  <a:gd name="T37" fmla="*/ 58 h 74"/>
                  <a:gd name="T38" fmla="*/ 80 w 174"/>
                  <a:gd name="T39" fmla="*/ 68 h 74"/>
                  <a:gd name="T40" fmla="*/ 92 w 174"/>
                  <a:gd name="T41" fmla="*/ 72 h 74"/>
                  <a:gd name="T42" fmla="*/ 104 w 174"/>
                  <a:gd name="T43" fmla="*/ 74 h 74"/>
                  <a:gd name="T44" fmla="*/ 118 w 174"/>
                  <a:gd name="T45" fmla="*/ 74 h 74"/>
                  <a:gd name="T46" fmla="*/ 130 w 174"/>
                  <a:gd name="T47" fmla="*/ 70 h 74"/>
                  <a:gd name="T48" fmla="*/ 134 w 174"/>
                  <a:gd name="T49" fmla="*/ 68 h 74"/>
                  <a:gd name="T50" fmla="*/ 164 w 174"/>
                  <a:gd name="T51" fmla="*/ 50 h 74"/>
                  <a:gd name="T52" fmla="*/ 168 w 174"/>
                  <a:gd name="T53" fmla="*/ 48 h 74"/>
                  <a:gd name="T54" fmla="*/ 172 w 174"/>
                  <a:gd name="T55" fmla="*/ 44 h 74"/>
                  <a:gd name="T56" fmla="*/ 174 w 174"/>
                  <a:gd name="T57" fmla="*/ 40 h 74"/>
                  <a:gd name="T58" fmla="*/ 174 w 174"/>
                  <a:gd name="T59" fmla="*/ 36 h 74"/>
                  <a:gd name="T60" fmla="*/ 174 w 174"/>
                  <a:gd name="T61" fmla="*/ 22 h 74"/>
                  <a:gd name="T62" fmla="*/ 174 w 174"/>
                  <a:gd name="T63" fmla="*/ 28 h 74"/>
                  <a:gd name="T64" fmla="*/ 170 w 174"/>
                  <a:gd name="T65" fmla="*/ 32 h 7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74"/>
                  <a:gd name="T100" fmla="*/ 0 h 74"/>
                  <a:gd name="T101" fmla="*/ 174 w 174"/>
                  <a:gd name="T102" fmla="*/ 74 h 7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74" h="74">
                    <a:moveTo>
                      <a:pt x="170" y="32"/>
                    </a:moveTo>
                    <a:lnTo>
                      <a:pt x="164" y="38"/>
                    </a:lnTo>
                    <a:lnTo>
                      <a:pt x="134" y="56"/>
                    </a:lnTo>
                    <a:lnTo>
                      <a:pt x="130" y="58"/>
                    </a:lnTo>
                    <a:lnTo>
                      <a:pt x="118" y="62"/>
                    </a:lnTo>
                    <a:lnTo>
                      <a:pt x="104" y="62"/>
                    </a:lnTo>
                    <a:lnTo>
                      <a:pt x="92" y="60"/>
                    </a:lnTo>
                    <a:lnTo>
                      <a:pt x="80" y="56"/>
                    </a:lnTo>
                    <a:lnTo>
                      <a:pt x="62" y="44"/>
                    </a:lnTo>
                    <a:lnTo>
                      <a:pt x="10" y="16"/>
                    </a:lnTo>
                    <a:lnTo>
                      <a:pt x="4" y="10"/>
                    </a:lnTo>
                    <a:lnTo>
                      <a:pt x="0" y="4"/>
                    </a:lnTo>
                    <a:lnTo>
                      <a:pt x="0" y="0"/>
                    </a:lnTo>
                    <a:lnTo>
                      <a:pt x="0" y="12"/>
                    </a:lnTo>
                    <a:lnTo>
                      <a:pt x="0" y="16"/>
                    </a:lnTo>
                    <a:lnTo>
                      <a:pt x="2" y="20"/>
                    </a:lnTo>
                    <a:lnTo>
                      <a:pt x="6" y="24"/>
                    </a:lnTo>
                    <a:lnTo>
                      <a:pt x="10" y="28"/>
                    </a:lnTo>
                    <a:lnTo>
                      <a:pt x="62" y="58"/>
                    </a:lnTo>
                    <a:lnTo>
                      <a:pt x="80" y="68"/>
                    </a:lnTo>
                    <a:lnTo>
                      <a:pt x="92" y="72"/>
                    </a:lnTo>
                    <a:lnTo>
                      <a:pt x="104" y="74"/>
                    </a:lnTo>
                    <a:lnTo>
                      <a:pt x="118" y="74"/>
                    </a:lnTo>
                    <a:lnTo>
                      <a:pt x="130" y="70"/>
                    </a:lnTo>
                    <a:lnTo>
                      <a:pt x="134" y="68"/>
                    </a:lnTo>
                    <a:lnTo>
                      <a:pt x="164" y="50"/>
                    </a:lnTo>
                    <a:lnTo>
                      <a:pt x="168" y="48"/>
                    </a:lnTo>
                    <a:lnTo>
                      <a:pt x="172" y="44"/>
                    </a:lnTo>
                    <a:lnTo>
                      <a:pt x="174" y="40"/>
                    </a:lnTo>
                    <a:lnTo>
                      <a:pt x="174" y="36"/>
                    </a:lnTo>
                    <a:lnTo>
                      <a:pt x="174" y="22"/>
                    </a:lnTo>
                    <a:lnTo>
                      <a:pt x="174" y="28"/>
                    </a:lnTo>
                    <a:lnTo>
                      <a:pt x="170" y="32"/>
                    </a:lnTo>
                    <a:close/>
                  </a:path>
                </a:pathLst>
              </a:custGeom>
              <a:solidFill>
                <a:srgbClr val="CCCCCC"/>
              </a:solidFill>
              <a:ln w="9525">
                <a:noFill/>
                <a:round/>
                <a:headEnd/>
                <a:tailEnd/>
              </a:ln>
            </p:spPr>
            <p:txBody>
              <a:bodyPr/>
              <a:lstStyle/>
              <a:p>
                <a:endParaRPr lang="en-US"/>
              </a:p>
            </p:txBody>
          </p:sp>
          <p:sp>
            <p:nvSpPr>
              <p:cNvPr id="9310" name="Freeform 74"/>
              <p:cNvSpPr>
                <a:spLocks/>
              </p:cNvSpPr>
              <p:nvPr/>
            </p:nvSpPr>
            <p:spPr bwMode="auto">
              <a:xfrm>
                <a:off x="4160" y="2490"/>
                <a:ext cx="174" cy="102"/>
              </a:xfrm>
              <a:custGeom>
                <a:avLst/>
                <a:gdLst>
                  <a:gd name="T0" fmla="*/ 164 w 174"/>
                  <a:gd name="T1" fmla="*/ 78 h 102"/>
                  <a:gd name="T2" fmla="*/ 168 w 174"/>
                  <a:gd name="T3" fmla="*/ 76 h 102"/>
                  <a:gd name="T4" fmla="*/ 172 w 174"/>
                  <a:gd name="T5" fmla="*/ 72 h 102"/>
                  <a:gd name="T6" fmla="*/ 174 w 174"/>
                  <a:gd name="T7" fmla="*/ 68 h 102"/>
                  <a:gd name="T8" fmla="*/ 174 w 174"/>
                  <a:gd name="T9" fmla="*/ 62 h 102"/>
                  <a:gd name="T10" fmla="*/ 174 w 174"/>
                  <a:gd name="T11" fmla="*/ 58 h 102"/>
                  <a:gd name="T12" fmla="*/ 172 w 174"/>
                  <a:gd name="T13" fmla="*/ 54 h 102"/>
                  <a:gd name="T14" fmla="*/ 168 w 174"/>
                  <a:gd name="T15" fmla="*/ 50 h 102"/>
                  <a:gd name="T16" fmla="*/ 164 w 174"/>
                  <a:gd name="T17" fmla="*/ 48 h 102"/>
                  <a:gd name="T18" fmla="*/ 94 w 174"/>
                  <a:gd name="T19" fmla="*/ 8 h 102"/>
                  <a:gd name="T20" fmla="*/ 82 w 174"/>
                  <a:gd name="T21" fmla="*/ 2 h 102"/>
                  <a:gd name="T22" fmla="*/ 68 w 174"/>
                  <a:gd name="T23" fmla="*/ 0 h 102"/>
                  <a:gd name="T24" fmla="*/ 52 w 174"/>
                  <a:gd name="T25" fmla="*/ 2 h 102"/>
                  <a:gd name="T26" fmla="*/ 40 w 174"/>
                  <a:gd name="T27" fmla="*/ 8 h 102"/>
                  <a:gd name="T28" fmla="*/ 10 w 174"/>
                  <a:gd name="T29" fmla="*/ 24 h 102"/>
                  <a:gd name="T30" fmla="*/ 6 w 174"/>
                  <a:gd name="T31" fmla="*/ 28 h 102"/>
                  <a:gd name="T32" fmla="*/ 2 w 174"/>
                  <a:gd name="T33" fmla="*/ 32 h 102"/>
                  <a:gd name="T34" fmla="*/ 0 w 174"/>
                  <a:gd name="T35" fmla="*/ 36 h 102"/>
                  <a:gd name="T36" fmla="*/ 0 w 174"/>
                  <a:gd name="T37" fmla="*/ 40 h 102"/>
                  <a:gd name="T38" fmla="*/ 0 w 174"/>
                  <a:gd name="T39" fmla="*/ 44 h 102"/>
                  <a:gd name="T40" fmla="*/ 2 w 174"/>
                  <a:gd name="T41" fmla="*/ 48 h 102"/>
                  <a:gd name="T42" fmla="*/ 6 w 174"/>
                  <a:gd name="T43" fmla="*/ 52 h 102"/>
                  <a:gd name="T44" fmla="*/ 10 w 174"/>
                  <a:gd name="T45" fmla="*/ 56 h 102"/>
                  <a:gd name="T46" fmla="*/ 80 w 174"/>
                  <a:gd name="T47" fmla="*/ 96 h 102"/>
                  <a:gd name="T48" fmla="*/ 92 w 174"/>
                  <a:gd name="T49" fmla="*/ 100 h 102"/>
                  <a:gd name="T50" fmla="*/ 108 w 174"/>
                  <a:gd name="T51" fmla="*/ 102 h 102"/>
                  <a:gd name="T52" fmla="*/ 122 w 174"/>
                  <a:gd name="T53" fmla="*/ 100 h 102"/>
                  <a:gd name="T54" fmla="*/ 134 w 174"/>
                  <a:gd name="T55" fmla="*/ 96 h 102"/>
                  <a:gd name="T56" fmla="*/ 164 w 174"/>
                  <a:gd name="T57" fmla="*/ 78 h 10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74"/>
                  <a:gd name="T88" fmla="*/ 0 h 102"/>
                  <a:gd name="T89" fmla="*/ 174 w 174"/>
                  <a:gd name="T90" fmla="*/ 102 h 10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74" h="102">
                    <a:moveTo>
                      <a:pt x="164" y="78"/>
                    </a:moveTo>
                    <a:lnTo>
                      <a:pt x="168" y="76"/>
                    </a:lnTo>
                    <a:lnTo>
                      <a:pt x="172" y="72"/>
                    </a:lnTo>
                    <a:lnTo>
                      <a:pt x="174" y="68"/>
                    </a:lnTo>
                    <a:lnTo>
                      <a:pt x="174" y="62"/>
                    </a:lnTo>
                    <a:lnTo>
                      <a:pt x="174" y="58"/>
                    </a:lnTo>
                    <a:lnTo>
                      <a:pt x="172" y="54"/>
                    </a:lnTo>
                    <a:lnTo>
                      <a:pt x="168" y="50"/>
                    </a:lnTo>
                    <a:lnTo>
                      <a:pt x="164" y="48"/>
                    </a:lnTo>
                    <a:lnTo>
                      <a:pt x="94" y="8"/>
                    </a:lnTo>
                    <a:lnTo>
                      <a:pt x="82" y="2"/>
                    </a:lnTo>
                    <a:lnTo>
                      <a:pt x="68" y="0"/>
                    </a:lnTo>
                    <a:lnTo>
                      <a:pt x="52" y="2"/>
                    </a:lnTo>
                    <a:lnTo>
                      <a:pt x="40" y="8"/>
                    </a:lnTo>
                    <a:lnTo>
                      <a:pt x="10" y="24"/>
                    </a:lnTo>
                    <a:lnTo>
                      <a:pt x="6" y="28"/>
                    </a:lnTo>
                    <a:lnTo>
                      <a:pt x="2" y="32"/>
                    </a:lnTo>
                    <a:lnTo>
                      <a:pt x="0" y="36"/>
                    </a:lnTo>
                    <a:lnTo>
                      <a:pt x="0" y="40"/>
                    </a:lnTo>
                    <a:lnTo>
                      <a:pt x="0" y="44"/>
                    </a:lnTo>
                    <a:lnTo>
                      <a:pt x="2" y="48"/>
                    </a:lnTo>
                    <a:lnTo>
                      <a:pt x="6" y="52"/>
                    </a:lnTo>
                    <a:lnTo>
                      <a:pt x="10" y="56"/>
                    </a:lnTo>
                    <a:lnTo>
                      <a:pt x="80" y="96"/>
                    </a:lnTo>
                    <a:lnTo>
                      <a:pt x="92" y="100"/>
                    </a:lnTo>
                    <a:lnTo>
                      <a:pt x="108" y="102"/>
                    </a:lnTo>
                    <a:lnTo>
                      <a:pt x="122" y="100"/>
                    </a:lnTo>
                    <a:lnTo>
                      <a:pt x="134" y="96"/>
                    </a:lnTo>
                    <a:lnTo>
                      <a:pt x="164" y="78"/>
                    </a:lnTo>
                    <a:close/>
                  </a:path>
                </a:pathLst>
              </a:custGeom>
              <a:solidFill>
                <a:srgbClr val="E3E3E2"/>
              </a:solidFill>
              <a:ln w="9525">
                <a:noFill/>
                <a:round/>
                <a:headEnd/>
                <a:tailEnd/>
              </a:ln>
            </p:spPr>
            <p:txBody>
              <a:bodyPr/>
              <a:lstStyle/>
              <a:p>
                <a:endParaRPr lang="en-US"/>
              </a:p>
            </p:txBody>
          </p:sp>
          <p:sp>
            <p:nvSpPr>
              <p:cNvPr id="9311" name="Freeform 75"/>
              <p:cNvSpPr>
                <a:spLocks/>
              </p:cNvSpPr>
              <p:nvPr/>
            </p:nvSpPr>
            <p:spPr bwMode="auto">
              <a:xfrm>
                <a:off x="4186" y="2387"/>
                <a:ext cx="136" cy="185"/>
              </a:xfrm>
              <a:custGeom>
                <a:avLst/>
                <a:gdLst>
                  <a:gd name="T0" fmla="*/ 0 w 136"/>
                  <a:gd name="T1" fmla="*/ 139 h 185"/>
                  <a:gd name="T2" fmla="*/ 80 w 136"/>
                  <a:gd name="T3" fmla="*/ 185 h 185"/>
                  <a:gd name="T4" fmla="*/ 90 w 136"/>
                  <a:gd name="T5" fmla="*/ 177 h 185"/>
                  <a:gd name="T6" fmla="*/ 100 w 136"/>
                  <a:gd name="T7" fmla="*/ 167 h 185"/>
                  <a:gd name="T8" fmla="*/ 110 w 136"/>
                  <a:gd name="T9" fmla="*/ 153 h 185"/>
                  <a:gd name="T10" fmla="*/ 122 w 136"/>
                  <a:gd name="T11" fmla="*/ 135 h 185"/>
                  <a:gd name="T12" fmla="*/ 130 w 136"/>
                  <a:gd name="T13" fmla="*/ 111 h 185"/>
                  <a:gd name="T14" fmla="*/ 134 w 136"/>
                  <a:gd name="T15" fmla="*/ 99 h 185"/>
                  <a:gd name="T16" fmla="*/ 136 w 136"/>
                  <a:gd name="T17" fmla="*/ 85 h 185"/>
                  <a:gd name="T18" fmla="*/ 136 w 136"/>
                  <a:gd name="T19" fmla="*/ 70 h 185"/>
                  <a:gd name="T20" fmla="*/ 136 w 136"/>
                  <a:gd name="T21" fmla="*/ 54 h 185"/>
                  <a:gd name="T22" fmla="*/ 42 w 136"/>
                  <a:gd name="T23" fmla="*/ 0 h 185"/>
                  <a:gd name="T24" fmla="*/ 44 w 136"/>
                  <a:gd name="T25" fmla="*/ 12 h 185"/>
                  <a:gd name="T26" fmla="*/ 48 w 136"/>
                  <a:gd name="T27" fmla="*/ 26 h 185"/>
                  <a:gd name="T28" fmla="*/ 48 w 136"/>
                  <a:gd name="T29" fmla="*/ 44 h 185"/>
                  <a:gd name="T30" fmla="*/ 44 w 136"/>
                  <a:gd name="T31" fmla="*/ 66 h 185"/>
                  <a:gd name="T32" fmla="*/ 40 w 136"/>
                  <a:gd name="T33" fmla="*/ 77 h 185"/>
                  <a:gd name="T34" fmla="*/ 36 w 136"/>
                  <a:gd name="T35" fmla="*/ 89 h 185"/>
                  <a:gd name="T36" fmla="*/ 30 w 136"/>
                  <a:gd name="T37" fmla="*/ 101 h 185"/>
                  <a:gd name="T38" fmla="*/ 22 w 136"/>
                  <a:gd name="T39" fmla="*/ 113 h 185"/>
                  <a:gd name="T40" fmla="*/ 12 w 136"/>
                  <a:gd name="T41" fmla="*/ 127 h 185"/>
                  <a:gd name="T42" fmla="*/ 0 w 136"/>
                  <a:gd name="T43" fmla="*/ 139 h 18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36"/>
                  <a:gd name="T67" fmla="*/ 0 h 185"/>
                  <a:gd name="T68" fmla="*/ 136 w 136"/>
                  <a:gd name="T69" fmla="*/ 185 h 18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36" h="185">
                    <a:moveTo>
                      <a:pt x="0" y="139"/>
                    </a:moveTo>
                    <a:lnTo>
                      <a:pt x="80" y="185"/>
                    </a:lnTo>
                    <a:lnTo>
                      <a:pt x="90" y="177"/>
                    </a:lnTo>
                    <a:lnTo>
                      <a:pt x="100" y="167"/>
                    </a:lnTo>
                    <a:lnTo>
                      <a:pt x="110" y="153"/>
                    </a:lnTo>
                    <a:lnTo>
                      <a:pt x="122" y="135"/>
                    </a:lnTo>
                    <a:lnTo>
                      <a:pt x="130" y="111"/>
                    </a:lnTo>
                    <a:lnTo>
                      <a:pt x="134" y="99"/>
                    </a:lnTo>
                    <a:lnTo>
                      <a:pt x="136" y="85"/>
                    </a:lnTo>
                    <a:lnTo>
                      <a:pt x="136" y="70"/>
                    </a:lnTo>
                    <a:lnTo>
                      <a:pt x="136" y="54"/>
                    </a:lnTo>
                    <a:lnTo>
                      <a:pt x="42" y="0"/>
                    </a:lnTo>
                    <a:lnTo>
                      <a:pt x="44" y="12"/>
                    </a:lnTo>
                    <a:lnTo>
                      <a:pt x="48" y="26"/>
                    </a:lnTo>
                    <a:lnTo>
                      <a:pt x="48" y="44"/>
                    </a:lnTo>
                    <a:lnTo>
                      <a:pt x="44" y="66"/>
                    </a:lnTo>
                    <a:lnTo>
                      <a:pt x="40" y="77"/>
                    </a:lnTo>
                    <a:lnTo>
                      <a:pt x="36" y="89"/>
                    </a:lnTo>
                    <a:lnTo>
                      <a:pt x="30" y="101"/>
                    </a:lnTo>
                    <a:lnTo>
                      <a:pt x="22" y="113"/>
                    </a:lnTo>
                    <a:lnTo>
                      <a:pt x="12" y="127"/>
                    </a:lnTo>
                    <a:lnTo>
                      <a:pt x="0" y="139"/>
                    </a:lnTo>
                    <a:close/>
                  </a:path>
                </a:pathLst>
              </a:custGeom>
              <a:solidFill>
                <a:srgbClr val="B3B3B3"/>
              </a:solidFill>
              <a:ln w="9525">
                <a:noFill/>
                <a:round/>
                <a:headEnd/>
                <a:tailEnd/>
              </a:ln>
            </p:spPr>
            <p:txBody>
              <a:bodyPr/>
              <a:lstStyle/>
              <a:p>
                <a:endParaRPr lang="en-US"/>
              </a:p>
            </p:txBody>
          </p:sp>
          <p:sp>
            <p:nvSpPr>
              <p:cNvPr id="9312" name="Freeform 76"/>
              <p:cNvSpPr>
                <a:spLocks/>
              </p:cNvSpPr>
              <p:nvPr/>
            </p:nvSpPr>
            <p:spPr bwMode="auto">
              <a:xfrm>
                <a:off x="4266" y="2437"/>
                <a:ext cx="64" cy="135"/>
              </a:xfrm>
              <a:custGeom>
                <a:avLst/>
                <a:gdLst>
                  <a:gd name="T0" fmla="*/ 64 w 64"/>
                  <a:gd name="T1" fmla="*/ 0 h 135"/>
                  <a:gd name="T2" fmla="*/ 56 w 64"/>
                  <a:gd name="T3" fmla="*/ 4 h 135"/>
                  <a:gd name="T4" fmla="*/ 56 w 64"/>
                  <a:gd name="T5" fmla="*/ 24 h 135"/>
                  <a:gd name="T6" fmla="*/ 54 w 64"/>
                  <a:gd name="T7" fmla="*/ 43 h 135"/>
                  <a:gd name="T8" fmla="*/ 50 w 64"/>
                  <a:gd name="T9" fmla="*/ 59 h 135"/>
                  <a:gd name="T10" fmla="*/ 46 w 64"/>
                  <a:gd name="T11" fmla="*/ 75 h 135"/>
                  <a:gd name="T12" fmla="*/ 40 w 64"/>
                  <a:gd name="T13" fmla="*/ 87 h 135"/>
                  <a:gd name="T14" fmla="*/ 32 w 64"/>
                  <a:gd name="T15" fmla="*/ 99 h 135"/>
                  <a:gd name="T16" fmla="*/ 20 w 64"/>
                  <a:gd name="T17" fmla="*/ 119 h 135"/>
                  <a:gd name="T18" fmla="*/ 6 w 64"/>
                  <a:gd name="T19" fmla="*/ 131 h 135"/>
                  <a:gd name="T20" fmla="*/ 0 w 64"/>
                  <a:gd name="T21" fmla="*/ 135 h 135"/>
                  <a:gd name="T22" fmla="*/ 24 w 64"/>
                  <a:gd name="T23" fmla="*/ 121 h 135"/>
                  <a:gd name="T24" fmla="*/ 32 w 64"/>
                  <a:gd name="T25" fmla="*/ 115 h 135"/>
                  <a:gd name="T26" fmla="*/ 40 w 64"/>
                  <a:gd name="T27" fmla="*/ 107 h 135"/>
                  <a:gd name="T28" fmla="*/ 48 w 64"/>
                  <a:gd name="T29" fmla="*/ 93 h 135"/>
                  <a:gd name="T30" fmla="*/ 56 w 64"/>
                  <a:gd name="T31" fmla="*/ 77 h 135"/>
                  <a:gd name="T32" fmla="*/ 62 w 64"/>
                  <a:gd name="T33" fmla="*/ 55 h 135"/>
                  <a:gd name="T34" fmla="*/ 64 w 64"/>
                  <a:gd name="T35" fmla="*/ 29 h 135"/>
                  <a:gd name="T36" fmla="*/ 64 w 64"/>
                  <a:gd name="T37" fmla="*/ 0 h 1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4"/>
                  <a:gd name="T58" fmla="*/ 0 h 135"/>
                  <a:gd name="T59" fmla="*/ 64 w 64"/>
                  <a:gd name="T60" fmla="*/ 135 h 1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4" h="135">
                    <a:moveTo>
                      <a:pt x="64" y="0"/>
                    </a:moveTo>
                    <a:lnTo>
                      <a:pt x="56" y="4"/>
                    </a:lnTo>
                    <a:lnTo>
                      <a:pt x="56" y="24"/>
                    </a:lnTo>
                    <a:lnTo>
                      <a:pt x="54" y="43"/>
                    </a:lnTo>
                    <a:lnTo>
                      <a:pt x="50" y="59"/>
                    </a:lnTo>
                    <a:lnTo>
                      <a:pt x="46" y="75"/>
                    </a:lnTo>
                    <a:lnTo>
                      <a:pt x="40" y="87"/>
                    </a:lnTo>
                    <a:lnTo>
                      <a:pt x="32" y="99"/>
                    </a:lnTo>
                    <a:lnTo>
                      <a:pt x="20" y="119"/>
                    </a:lnTo>
                    <a:lnTo>
                      <a:pt x="6" y="131"/>
                    </a:lnTo>
                    <a:lnTo>
                      <a:pt x="0" y="135"/>
                    </a:lnTo>
                    <a:lnTo>
                      <a:pt x="24" y="121"/>
                    </a:lnTo>
                    <a:lnTo>
                      <a:pt x="32" y="115"/>
                    </a:lnTo>
                    <a:lnTo>
                      <a:pt x="40" y="107"/>
                    </a:lnTo>
                    <a:lnTo>
                      <a:pt x="48" y="93"/>
                    </a:lnTo>
                    <a:lnTo>
                      <a:pt x="56" y="77"/>
                    </a:lnTo>
                    <a:lnTo>
                      <a:pt x="62" y="55"/>
                    </a:lnTo>
                    <a:lnTo>
                      <a:pt x="64" y="29"/>
                    </a:lnTo>
                    <a:lnTo>
                      <a:pt x="64" y="0"/>
                    </a:lnTo>
                    <a:close/>
                  </a:path>
                </a:pathLst>
              </a:custGeom>
              <a:solidFill>
                <a:srgbClr val="666666"/>
              </a:solidFill>
              <a:ln w="9525">
                <a:noFill/>
                <a:round/>
                <a:headEnd/>
                <a:tailEnd/>
              </a:ln>
            </p:spPr>
            <p:txBody>
              <a:bodyPr/>
              <a:lstStyle/>
              <a:p>
                <a:endParaRPr lang="en-US"/>
              </a:p>
            </p:txBody>
          </p:sp>
          <p:sp>
            <p:nvSpPr>
              <p:cNvPr id="9313" name="Freeform 77"/>
              <p:cNvSpPr>
                <a:spLocks/>
              </p:cNvSpPr>
              <p:nvPr/>
            </p:nvSpPr>
            <p:spPr bwMode="auto">
              <a:xfrm>
                <a:off x="4072" y="2109"/>
                <a:ext cx="310" cy="463"/>
              </a:xfrm>
              <a:custGeom>
                <a:avLst/>
                <a:gdLst>
                  <a:gd name="T0" fmla="*/ 2 w 310"/>
                  <a:gd name="T1" fmla="*/ 8 h 463"/>
                  <a:gd name="T2" fmla="*/ 0 w 310"/>
                  <a:gd name="T3" fmla="*/ 10 h 463"/>
                  <a:gd name="T4" fmla="*/ 0 w 310"/>
                  <a:gd name="T5" fmla="*/ 12 h 463"/>
                  <a:gd name="T6" fmla="*/ 0 w 310"/>
                  <a:gd name="T7" fmla="*/ 298 h 463"/>
                  <a:gd name="T8" fmla="*/ 0 w 310"/>
                  <a:gd name="T9" fmla="*/ 300 h 463"/>
                  <a:gd name="T10" fmla="*/ 2 w 310"/>
                  <a:gd name="T11" fmla="*/ 302 h 463"/>
                  <a:gd name="T12" fmla="*/ 282 w 310"/>
                  <a:gd name="T13" fmla="*/ 463 h 463"/>
                  <a:gd name="T14" fmla="*/ 286 w 310"/>
                  <a:gd name="T15" fmla="*/ 463 h 463"/>
                  <a:gd name="T16" fmla="*/ 288 w 310"/>
                  <a:gd name="T17" fmla="*/ 463 h 463"/>
                  <a:gd name="T18" fmla="*/ 296 w 310"/>
                  <a:gd name="T19" fmla="*/ 457 h 463"/>
                  <a:gd name="T20" fmla="*/ 302 w 310"/>
                  <a:gd name="T21" fmla="*/ 449 h 463"/>
                  <a:gd name="T22" fmla="*/ 308 w 310"/>
                  <a:gd name="T23" fmla="*/ 441 h 463"/>
                  <a:gd name="T24" fmla="*/ 310 w 310"/>
                  <a:gd name="T25" fmla="*/ 435 h 463"/>
                  <a:gd name="T26" fmla="*/ 310 w 310"/>
                  <a:gd name="T27" fmla="*/ 162 h 463"/>
                  <a:gd name="T28" fmla="*/ 310 w 310"/>
                  <a:gd name="T29" fmla="*/ 160 h 463"/>
                  <a:gd name="T30" fmla="*/ 308 w 310"/>
                  <a:gd name="T31" fmla="*/ 158 h 463"/>
                  <a:gd name="T32" fmla="*/ 36 w 310"/>
                  <a:gd name="T33" fmla="*/ 2 h 463"/>
                  <a:gd name="T34" fmla="*/ 32 w 310"/>
                  <a:gd name="T35" fmla="*/ 0 h 463"/>
                  <a:gd name="T36" fmla="*/ 28 w 310"/>
                  <a:gd name="T37" fmla="*/ 0 h 463"/>
                  <a:gd name="T38" fmla="*/ 18 w 310"/>
                  <a:gd name="T39" fmla="*/ 2 h 463"/>
                  <a:gd name="T40" fmla="*/ 2 w 310"/>
                  <a:gd name="T41" fmla="*/ 8 h 463"/>
                  <a:gd name="T42" fmla="*/ 30 w 310"/>
                  <a:gd name="T43" fmla="*/ 10 h 463"/>
                  <a:gd name="T44" fmla="*/ 300 w 310"/>
                  <a:gd name="T45" fmla="*/ 166 h 463"/>
                  <a:gd name="T46" fmla="*/ 300 w 310"/>
                  <a:gd name="T47" fmla="*/ 433 h 463"/>
                  <a:gd name="T48" fmla="*/ 296 w 310"/>
                  <a:gd name="T49" fmla="*/ 443 h 463"/>
                  <a:gd name="T50" fmla="*/ 290 w 310"/>
                  <a:gd name="T51" fmla="*/ 447 h 463"/>
                  <a:gd name="T52" fmla="*/ 284 w 310"/>
                  <a:gd name="T53" fmla="*/ 453 h 463"/>
                  <a:gd name="T54" fmla="*/ 10 w 310"/>
                  <a:gd name="T55" fmla="*/ 294 h 463"/>
                  <a:gd name="T56" fmla="*/ 10 w 310"/>
                  <a:gd name="T57" fmla="*/ 16 h 463"/>
                  <a:gd name="T58" fmla="*/ 22 w 310"/>
                  <a:gd name="T59" fmla="*/ 10 h 463"/>
                  <a:gd name="T60" fmla="*/ 28 w 310"/>
                  <a:gd name="T61" fmla="*/ 8 h 463"/>
                  <a:gd name="T62" fmla="*/ 30 w 310"/>
                  <a:gd name="T63" fmla="*/ 10 h 463"/>
                  <a:gd name="T64" fmla="*/ 2 w 310"/>
                  <a:gd name="T65" fmla="*/ 8 h 463"/>
                  <a:gd name="T66" fmla="*/ 300 w 310"/>
                  <a:gd name="T67" fmla="*/ 435 h 463"/>
                  <a:gd name="T68" fmla="*/ 2 w 310"/>
                  <a:gd name="T69" fmla="*/ 8 h 46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10"/>
                  <a:gd name="T106" fmla="*/ 0 h 463"/>
                  <a:gd name="T107" fmla="*/ 310 w 310"/>
                  <a:gd name="T108" fmla="*/ 463 h 46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10" h="463">
                    <a:moveTo>
                      <a:pt x="2" y="8"/>
                    </a:moveTo>
                    <a:lnTo>
                      <a:pt x="0" y="10"/>
                    </a:lnTo>
                    <a:lnTo>
                      <a:pt x="0" y="12"/>
                    </a:lnTo>
                    <a:lnTo>
                      <a:pt x="0" y="298"/>
                    </a:lnTo>
                    <a:lnTo>
                      <a:pt x="0" y="300"/>
                    </a:lnTo>
                    <a:lnTo>
                      <a:pt x="2" y="302"/>
                    </a:lnTo>
                    <a:lnTo>
                      <a:pt x="282" y="463"/>
                    </a:lnTo>
                    <a:lnTo>
                      <a:pt x="286" y="463"/>
                    </a:lnTo>
                    <a:lnTo>
                      <a:pt x="288" y="463"/>
                    </a:lnTo>
                    <a:lnTo>
                      <a:pt x="296" y="457"/>
                    </a:lnTo>
                    <a:lnTo>
                      <a:pt x="302" y="449"/>
                    </a:lnTo>
                    <a:lnTo>
                      <a:pt x="308" y="441"/>
                    </a:lnTo>
                    <a:lnTo>
                      <a:pt x="310" y="435"/>
                    </a:lnTo>
                    <a:lnTo>
                      <a:pt x="310" y="162"/>
                    </a:lnTo>
                    <a:lnTo>
                      <a:pt x="310" y="160"/>
                    </a:lnTo>
                    <a:lnTo>
                      <a:pt x="308" y="158"/>
                    </a:lnTo>
                    <a:lnTo>
                      <a:pt x="36" y="2"/>
                    </a:lnTo>
                    <a:lnTo>
                      <a:pt x="32" y="0"/>
                    </a:lnTo>
                    <a:lnTo>
                      <a:pt x="28" y="0"/>
                    </a:lnTo>
                    <a:lnTo>
                      <a:pt x="18" y="2"/>
                    </a:lnTo>
                    <a:lnTo>
                      <a:pt x="2" y="8"/>
                    </a:lnTo>
                    <a:lnTo>
                      <a:pt x="30" y="10"/>
                    </a:lnTo>
                    <a:lnTo>
                      <a:pt x="300" y="166"/>
                    </a:lnTo>
                    <a:lnTo>
                      <a:pt x="300" y="433"/>
                    </a:lnTo>
                    <a:lnTo>
                      <a:pt x="296" y="443"/>
                    </a:lnTo>
                    <a:lnTo>
                      <a:pt x="290" y="447"/>
                    </a:lnTo>
                    <a:lnTo>
                      <a:pt x="284" y="453"/>
                    </a:lnTo>
                    <a:lnTo>
                      <a:pt x="10" y="294"/>
                    </a:lnTo>
                    <a:lnTo>
                      <a:pt x="10" y="16"/>
                    </a:lnTo>
                    <a:lnTo>
                      <a:pt x="22" y="10"/>
                    </a:lnTo>
                    <a:lnTo>
                      <a:pt x="28" y="8"/>
                    </a:lnTo>
                    <a:lnTo>
                      <a:pt x="30" y="10"/>
                    </a:lnTo>
                    <a:lnTo>
                      <a:pt x="2" y="8"/>
                    </a:lnTo>
                    <a:lnTo>
                      <a:pt x="300" y="435"/>
                    </a:lnTo>
                    <a:lnTo>
                      <a:pt x="2" y="8"/>
                    </a:lnTo>
                    <a:close/>
                  </a:path>
                </a:pathLst>
              </a:custGeom>
              <a:solidFill>
                <a:srgbClr val="333333"/>
              </a:solidFill>
              <a:ln w="9525">
                <a:noFill/>
                <a:round/>
                <a:headEnd/>
                <a:tailEnd/>
              </a:ln>
            </p:spPr>
            <p:txBody>
              <a:bodyPr/>
              <a:lstStyle/>
              <a:p>
                <a:endParaRPr lang="en-US"/>
              </a:p>
            </p:txBody>
          </p:sp>
          <p:sp>
            <p:nvSpPr>
              <p:cNvPr id="9314" name="Freeform 78"/>
              <p:cNvSpPr>
                <a:spLocks/>
              </p:cNvSpPr>
              <p:nvPr/>
            </p:nvSpPr>
            <p:spPr bwMode="auto">
              <a:xfrm>
                <a:off x="4076" y="2121"/>
                <a:ext cx="282" cy="445"/>
              </a:xfrm>
              <a:custGeom>
                <a:avLst/>
                <a:gdLst>
                  <a:gd name="T0" fmla="*/ 0 w 282"/>
                  <a:gd name="T1" fmla="*/ 0 h 445"/>
                  <a:gd name="T2" fmla="*/ 282 w 282"/>
                  <a:gd name="T3" fmla="*/ 162 h 445"/>
                  <a:gd name="T4" fmla="*/ 282 w 282"/>
                  <a:gd name="T5" fmla="*/ 445 h 445"/>
                  <a:gd name="T6" fmla="*/ 0 w 282"/>
                  <a:gd name="T7" fmla="*/ 284 h 445"/>
                  <a:gd name="T8" fmla="*/ 0 w 282"/>
                  <a:gd name="T9" fmla="*/ 0 h 445"/>
                  <a:gd name="T10" fmla="*/ 0 60000 65536"/>
                  <a:gd name="T11" fmla="*/ 0 60000 65536"/>
                  <a:gd name="T12" fmla="*/ 0 60000 65536"/>
                  <a:gd name="T13" fmla="*/ 0 60000 65536"/>
                  <a:gd name="T14" fmla="*/ 0 60000 65536"/>
                  <a:gd name="T15" fmla="*/ 0 w 282"/>
                  <a:gd name="T16" fmla="*/ 0 h 445"/>
                  <a:gd name="T17" fmla="*/ 282 w 282"/>
                  <a:gd name="T18" fmla="*/ 445 h 445"/>
                </a:gdLst>
                <a:ahLst/>
                <a:cxnLst>
                  <a:cxn ang="T10">
                    <a:pos x="T0" y="T1"/>
                  </a:cxn>
                  <a:cxn ang="T11">
                    <a:pos x="T2" y="T3"/>
                  </a:cxn>
                  <a:cxn ang="T12">
                    <a:pos x="T4" y="T5"/>
                  </a:cxn>
                  <a:cxn ang="T13">
                    <a:pos x="T6" y="T7"/>
                  </a:cxn>
                  <a:cxn ang="T14">
                    <a:pos x="T8" y="T9"/>
                  </a:cxn>
                </a:cxnLst>
                <a:rect l="T15" t="T16" r="T17" b="T18"/>
                <a:pathLst>
                  <a:path w="282" h="445">
                    <a:moveTo>
                      <a:pt x="0" y="0"/>
                    </a:moveTo>
                    <a:lnTo>
                      <a:pt x="282" y="162"/>
                    </a:lnTo>
                    <a:lnTo>
                      <a:pt x="282" y="445"/>
                    </a:lnTo>
                    <a:lnTo>
                      <a:pt x="0" y="284"/>
                    </a:lnTo>
                    <a:lnTo>
                      <a:pt x="0" y="0"/>
                    </a:lnTo>
                    <a:close/>
                  </a:path>
                </a:pathLst>
              </a:custGeom>
              <a:solidFill>
                <a:srgbClr val="CCCCCC"/>
              </a:solidFill>
              <a:ln w="9525">
                <a:noFill/>
                <a:round/>
                <a:headEnd/>
                <a:tailEnd/>
              </a:ln>
            </p:spPr>
            <p:txBody>
              <a:bodyPr/>
              <a:lstStyle/>
              <a:p>
                <a:endParaRPr lang="en-US"/>
              </a:p>
            </p:txBody>
          </p:sp>
          <p:sp>
            <p:nvSpPr>
              <p:cNvPr id="9315" name="Freeform 79"/>
              <p:cNvSpPr>
                <a:spLocks/>
              </p:cNvSpPr>
              <p:nvPr/>
            </p:nvSpPr>
            <p:spPr bwMode="auto">
              <a:xfrm>
                <a:off x="4094" y="2153"/>
                <a:ext cx="246" cy="383"/>
              </a:xfrm>
              <a:custGeom>
                <a:avLst/>
                <a:gdLst>
                  <a:gd name="T0" fmla="*/ 0 w 246"/>
                  <a:gd name="T1" fmla="*/ 0 h 383"/>
                  <a:gd name="T2" fmla="*/ 246 w 246"/>
                  <a:gd name="T3" fmla="*/ 142 h 383"/>
                  <a:gd name="T4" fmla="*/ 246 w 246"/>
                  <a:gd name="T5" fmla="*/ 383 h 383"/>
                  <a:gd name="T6" fmla="*/ 0 w 246"/>
                  <a:gd name="T7" fmla="*/ 242 h 383"/>
                  <a:gd name="T8" fmla="*/ 0 w 246"/>
                  <a:gd name="T9" fmla="*/ 0 h 383"/>
                  <a:gd name="T10" fmla="*/ 0 60000 65536"/>
                  <a:gd name="T11" fmla="*/ 0 60000 65536"/>
                  <a:gd name="T12" fmla="*/ 0 60000 65536"/>
                  <a:gd name="T13" fmla="*/ 0 60000 65536"/>
                  <a:gd name="T14" fmla="*/ 0 60000 65536"/>
                  <a:gd name="T15" fmla="*/ 0 w 246"/>
                  <a:gd name="T16" fmla="*/ 0 h 383"/>
                  <a:gd name="T17" fmla="*/ 246 w 246"/>
                  <a:gd name="T18" fmla="*/ 383 h 383"/>
                </a:gdLst>
                <a:ahLst/>
                <a:cxnLst>
                  <a:cxn ang="T10">
                    <a:pos x="T0" y="T1"/>
                  </a:cxn>
                  <a:cxn ang="T11">
                    <a:pos x="T2" y="T3"/>
                  </a:cxn>
                  <a:cxn ang="T12">
                    <a:pos x="T4" y="T5"/>
                  </a:cxn>
                  <a:cxn ang="T13">
                    <a:pos x="T6" y="T7"/>
                  </a:cxn>
                  <a:cxn ang="T14">
                    <a:pos x="T8" y="T9"/>
                  </a:cxn>
                </a:cxnLst>
                <a:rect l="T15" t="T16" r="T17" b="T18"/>
                <a:pathLst>
                  <a:path w="246" h="383">
                    <a:moveTo>
                      <a:pt x="0" y="0"/>
                    </a:moveTo>
                    <a:lnTo>
                      <a:pt x="246" y="142"/>
                    </a:lnTo>
                    <a:lnTo>
                      <a:pt x="246" y="383"/>
                    </a:lnTo>
                    <a:lnTo>
                      <a:pt x="0" y="242"/>
                    </a:lnTo>
                    <a:lnTo>
                      <a:pt x="0" y="0"/>
                    </a:lnTo>
                    <a:close/>
                  </a:path>
                </a:pathLst>
              </a:custGeom>
              <a:solidFill>
                <a:srgbClr val="678BA8"/>
              </a:solidFill>
              <a:ln w="9525">
                <a:noFill/>
                <a:round/>
                <a:headEnd/>
                <a:tailEnd/>
              </a:ln>
            </p:spPr>
            <p:txBody>
              <a:bodyPr/>
              <a:lstStyle/>
              <a:p>
                <a:endParaRPr lang="en-US"/>
              </a:p>
            </p:txBody>
          </p:sp>
          <p:sp>
            <p:nvSpPr>
              <p:cNvPr id="9316" name="Freeform 80"/>
              <p:cNvSpPr>
                <a:spLocks/>
              </p:cNvSpPr>
              <p:nvPr/>
            </p:nvSpPr>
            <p:spPr bwMode="auto">
              <a:xfrm>
                <a:off x="4094" y="2153"/>
                <a:ext cx="246" cy="383"/>
              </a:xfrm>
              <a:custGeom>
                <a:avLst/>
                <a:gdLst>
                  <a:gd name="T0" fmla="*/ 4 w 246"/>
                  <a:gd name="T1" fmla="*/ 2 h 383"/>
                  <a:gd name="T2" fmla="*/ 4 w 246"/>
                  <a:gd name="T3" fmla="*/ 240 h 383"/>
                  <a:gd name="T4" fmla="*/ 246 w 246"/>
                  <a:gd name="T5" fmla="*/ 377 h 383"/>
                  <a:gd name="T6" fmla="*/ 246 w 246"/>
                  <a:gd name="T7" fmla="*/ 383 h 383"/>
                  <a:gd name="T8" fmla="*/ 0 w 246"/>
                  <a:gd name="T9" fmla="*/ 242 h 383"/>
                  <a:gd name="T10" fmla="*/ 0 w 246"/>
                  <a:gd name="T11" fmla="*/ 0 h 383"/>
                  <a:gd name="T12" fmla="*/ 4 w 246"/>
                  <a:gd name="T13" fmla="*/ 2 h 383"/>
                  <a:gd name="T14" fmla="*/ 0 60000 65536"/>
                  <a:gd name="T15" fmla="*/ 0 60000 65536"/>
                  <a:gd name="T16" fmla="*/ 0 60000 65536"/>
                  <a:gd name="T17" fmla="*/ 0 60000 65536"/>
                  <a:gd name="T18" fmla="*/ 0 60000 65536"/>
                  <a:gd name="T19" fmla="*/ 0 60000 65536"/>
                  <a:gd name="T20" fmla="*/ 0 60000 65536"/>
                  <a:gd name="T21" fmla="*/ 0 w 246"/>
                  <a:gd name="T22" fmla="*/ 0 h 383"/>
                  <a:gd name="T23" fmla="*/ 246 w 246"/>
                  <a:gd name="T24" fmla="*/ 383 h 38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6" h="383">
                    <a:moveTo>
                      <a:pt x="4" y="2"/>
                    </a:moveTo>
                    <a:lnTo>
                      <a:pt x="4" y="240"/>
                    </a:lnTo>
                    <a:lnTo>
                      <a:pt x="246" y="377"/>
                    </a:lnTo>
                    <a:lnTo>
                      <a:pt x="246" y="383"/>
                    </a:lnTo>
                    <a:lnTo>
                      <a:pt x="0" y="242"/>
                    </a:lnTo>
                    <a:lnTo>
                      <a:pt x="0" y="0"/>
                    </a:lnTo>
                    <a:lnTo>
                      <a:pt x="4" y="2"/>
                    </a:lnTo>
                    <a:close/>
                  </a:path>
                </a:pathLst>
              </a:custGeom>
              <a:solidFill>
                <a:srgbClr val="FFFFFF"/>
              </a:solidFill>
              <a:ln w="9525">
                <a:noFill/>
                <a:round/>
                <a:headEnd/>
                <a:tailEnd/>
              </a:ln>
            </p:spPr>
            <p:txBody>
              <a:bodyPr/>
              <a:lstStyle/>
              <a:p>
                <a:endParaRPr lang="en-US"/>
              </a:p>
            </p:txBody>
          </p:sp>
          <p:sp>
            <p:nvSpPr>
              <p:cNvPr id="9317" name="Freeform 81"/>
              <p:cNvSpPr>
                <a:spLocks/>
              </p:cNvSpPr>
              <p:nvPr/>
            </p:nvSpPr>
            <p:spPr bwMode="auto">
              <a:xfrm>
                <a:off x="4076" y="2113"/>
                <a:ext cx="302" cy="170"/>
              </a:xfrm>
              <a:custGeom>
                <a:avLst/>
                <a:gdLst>
                  <a:gd name="T0" fmla="*/ 30 w 302"/>
                  <a:gd name="T1" fmla="*/ 0 h 170"/>
                  <a:gd name="T2" fmla="*/ 302 w 302"/>
                  <a:gd name="T3" fmla="*/ 158 h 170"/>
                  <a:gd name="T4" fmla="*/ 282 w 302"/>
                  <a:gd name="T5" fmla="*/ 170 h 170"/>
                  <a:gd name="T6" fmla="*/ 0 w 302"/>
                  <a:gd name="T7" fmla="*/ 8 h 170"/>
                  <a:gd name="T8" fmla="*/ 12 w 302"/>
                  <a:gd name="T9" fmla="*/ 2 h 170"/>
                  <a:gd name="T10" fmla="*/ 22 w 302"/>
                  <a:gd name="T11" fmla="*/ 0 h 170"/>
                  <a:gd name="T12" fmla="*/ 26 w 302"/>
                  <a:gd name="T13" fmla="*/ 0 h 170"/>
                  <a:gd name="T14" fmla="*/ 30 w 302"/>
                  <a:gd name="T15" fmla="*/ 0 h 170"/>
                  <a:gd name="T16" fmla="*/ 0 60000 65536"/>
                  <a:gd name="T17" fmla="*/ 0 60000 65536"/>
                  <a:gd name="T18" fmla="*/ 0 60000 65536"/>
                  <a:gd name="T19" fmla="*/ 0 60000 65536"/>
                  <a:gd name="T20" fmla="*/ 0 60000 65536"/>
                  <a:gd name="T21" fmla="*/ 0 60000 65536"/>
                  <a:gd name="T22" fmla="*/ 0 60000 65536"/>
                  <a:gd name="T23" fmla="*/ 0 60000 65536"/>
                  <a:gd name="T24" fmla="*/ 0 w 302"/>
                  <a:gd name="T25" fmla="*/ 0 h 170"/>
                  <a:gd name="T26" fmla="*/ 302 w 302"/>
                  <a:gd name="T27" fmla="*/ 170 h 17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2" h="170">
                    <a:moveTo>
                      <a:pt x="30" y="0"/>
                    </a:moveTo>
                    <a:lnTo>
                      <a:pt x="302" y="158"/>
                    </a:lnTo>
                    <a:lnTo>
                      <a:pt x="282" y="170"/>
                    </a:lnTo>
                    <a:lnTo>
                      <a:pt x="0" y="8"/>
                    </a:lnTo>
                    <a:lnTo>
                      <a:pt x="12" y="2"/>
                    </a:lnTo>
                    <a:lnTo>
                      <a:pt x="22" y="0"/>
                    </a:lnTo>
                    <a:lnTo>
                      <a:pt x="26" y="0"/>
                    </a:lnTo>
                    <a:lnTo>
                      <a:pt x="30" y="0"/>
                    </a:lnTo>
                    <a:close/>
                  </a:path>
                </a:pathLst>
              </a:custGeom>
              <a:solidFill>
                <a:srgbClr val="E3E3E2"/>
              </a:solidFill>
              <a:ln w="9525">
                <a:noFill/>
                <a:round/>
                <a:headEnd/>
                <a:tailEnd/>
              </a:ln>
            </p:spPr>
            <p:txBody>
              <a:bodyPr/>
              <a:lstStyle/>
              <a:p>
                <a:endParaRPr lang="en-US"/>
              </a:p>
            </p:txBody>
          </p:sp>
          <p:sp>
            <p:nvSpPr>
              <p:cNvPr id="9318" name="Freeform 82"/>
              <p:cNvSpPr>
                <a:spLocks/>
              </p:cNvSpPr>
              <p:nvPr/>
            </p:nvSpPr>
            <p:spPr bwMode="auto">
              <a:xfrm>
                <a:off x="4358" y="2271"/>
                <a:ext cx="20" cy="295"/>
              </a:xfrm>
              <a:custGeom>
                <a:avLst/>
                <a:gdLst>
                  <a:gd name="T0" fmla="*/ 0 w 20"/>
                  <a:gd name="T1" fmla="*/ 295 h 295"/>
                  <a:gd name="T2" fmla="*/ 0 w 20"/>
                  <a:gd name="T3" fmla="*/ 12 h 295"/>
                  <a:gd name="T4" fmla="*/ 20 w 20"/>
                  <a:gd name="T5" fmla="*/ 0 h 295"/>
                  <a:gd name="T6" fmla="*/ 20 w 20"/>
                  <a:gd name="T7" fmla="*/ 271 h 295"/>
                  <a:gd name="T8" fmla="*/ 20 w 20"/>
                  <a:gd name="T9" fmla="*/ 273 h 295"/>
                  <a:gd name="T10" fmla="*/ 14 w 20"/>
                  <a:gd name="T11" fmla="*/ 283 h 295"/>
                  <a:gd name="T12" fmla="*/ 6 w 20"/>
                  <a:gd name="T13" fmla="*/ 289 h 295"/>
                  <a:gd name="T14" fmla="*/ 0 w 20"/>
                  <a:gd name="T15" fmla="*/ 295 h 295"/>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295"/>
                  <a:gd name="T26" fmla="*/ 20 w 20"/>
                  <a:gd name="T27" fmla="*/ 295 h 29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295">
                    <a:moveTo>
                      <a:pt x="0" y="295"/>
                    </a:moveTo>
                    <a:lnTo>
                      <a:pt x="0" y="12"/>
                    </a:lnTo>
                    <a:lnTo>
                      <a:pt x="20" y="0"/>
                    </a:lnTo>
                    <a:lnTo>
                      <a:pt x="20" y="271"/>
                    </a:lnTo>
                    <a:lnTo>
                      <a:pt x="20" y="273"/>
                    </a:lnTo>
                    <a:lnTo>
                      <a:pt x="14" y="283"/>
                    </a:lnTo>
                    <a:lnTo>
                      <a:pt x="6" y="289"/>
                    </a:lnTo>
                    <a:lnTo>
                      <a:pt x="0" y="295"/>
                    </a:lnTo>
                    <a:close/>
                  </a:path>
                </a:pathLst>
              </a:custGeom>
              <a:solidFill>
                <a:srgbClr val="666666"/>
              </a:solidFill>
              <a:ln w="9525">
                <a:noFill/>
                <a:round/>
                <a:headEnd/>
                <a:tailEnd/>
              </a:ln>
            </p:spPr>
            <p:txBody>
              <a:bodyPr/>
              <a:lstStyle/>
              <a:p>
                <a:endParaRPr lang="en-US"/>
              </a:p>
            </p:txBody>
          </p:sp>
          <p:sp>
            <p:nvSpPr>
              <p:cNvPr id="9319" name="Freeform 83"/>
              <p:cNvSpPr>
                <a:spLocks/>
              </p:cNvSpPr>
              <p:nvPr/>
            </p:nvSpPr>
            <p:spPr bwMode="auto">
              <a:xfrm>
                <a:off x="4392" y="2259"/>
                <a:ext cx="357" cy="501"/>
              </a:xfrm>
              <a:custGeom>
                <a:avLst/>
                <a:gdLst>
                  <a:gd name="T0" fmla="*/ 221 w 357"/>
                  <a:gd name="T1" fmla="*/ 2 h 501"/>
                  <a:gd name="T2" fmla="*/ 12 w 357"/>
                  <a:gd name="T3" fmla="*/ 124 h 501"/>
                  <a:gd name="T4" fmla="*/ 8 w 357"/>
                  <a:gd name="T5" fmla="*/ 128 h 501"/>
                  <a:gd name="T6" fmla="*/ 4 w 357"/>
                  <a:gd name="T7" fmla="*/ 132 h 501"/>
                  <a:gd name="T8" fmla="*/ 2 w 357"/>
                  <a:gd name="T9" fmla="*/ 136 h 501"/>
                  <a:gd name="T10" fmla="*/ 0 w 357"/>
                  <a:gd name="T11" fmla="*/ 142 h 501"/>
                  <a:gd name="T12" fmla="*/ 0 w 357"/>
                  <a:gd name="T13" fmla="*/ 421 h 501"/>
                  <a:gd name="T14" fmla="*/ 2 w 357"/>
                  <a:gd name="T15" fmla="*/ 425 h 501"/>
                  <a:gd name="T16" fmla="*/ 4 w 357"/>
                  <a:gd name="T17" fmla="*/ 431 h 501"/>
                  <a:gd name="T18" fmla="*/ 8 w 357"/>
                  <a:gd name="T19" fmla="*/ 435 h 501"/>
                  <a:gd name="T20" fmla="*/ 12 w 357"/>
                  <a:gd name="T21" fmla="*/ 439 h 501"/>
                  <a:gd name="T22" fmla="*/ 115 w 357"/>
                  <a:gd name="T23" fmla="*/ 499 h 501"/>
                  <a:gd name="T24" fmla="*/ 119 w 357"/>
                  <a:gd name="T25" fmla="*/ 501 h 501"/>
                  <a:gd name="T26" fmla="*/ 125 w 357"/>
                  <a:gd name="T27" fmla="*/ 501 h 501"/>
                  <a:gd name="T28" fmla="*/ 131 w 357"/>
                  <a:gd name="T29" fmla="*/ 501 h 501"/>
                  <a:gd name="T30" fmla="*/ 135 w 357"/>
                  <a:gd name="T31" fmla="*/ 499 h 501"/>
                  <a:gd name="T32" fmla="*/ 347 w 357"/>
                  <a:gd name="T33" fmla="*/ 377 h 501"/>
                  <a:gd name="T34" fmla="*/ 351 w 357"/>
                  <a:gd name="T35" fmla="*/ 373 h 501"/>
                  <a:gd name="T36" fmla="*/ 353 w 357"/>
                  <a:gd name="T37" fmla="*/ 369 h 501"/>
                  <a:gd name="T38" fmla="*/ 355 w 357"/>
                  <a:gd name="T39" fmla="*/ 363 h 501"/>
                  <a:gd name="T40" fmla="*/ 357 w 357"/>
                  <a:gd name="T41" fmla="*/ 359 h 501"/>
                  <a:gd name="T42" fmla="*/ 357 w 357"/>
                  <a:gd name="T43" fmla="*/ 80 h 501"/>
                  <a:gd name="T44" fmla="*/ 355 w 357"/>
                  <a:gd name="T45" fmla="*/ 74 h 501"/>
                  <a:gd name="T46" fmla="*/ 353 w 357"/>
                  <a:gd name="T47" fmla="*/ 70 h 501"/>
                  <a:gd name="T48" fmla="*/ 351 w 357"/>
                  <a:gd name="T49" fmla="*/ 66 h 501"/>
                  <a:gd name="T50" fmla="*/ 347 w 357"/>
                  <a:gd name="T51" fmla="*/ 62 h 501"/>
                  <a:gd name="T52" fmla="*/ 243 w 357"/>
                  <a:gd name="T53" fmla="*/ 2 h 501"/>
                  <a:gd name="T54" fmla="*/ 237 w 357"/>
                  <a:gd name="T55" fmla="*/ 0 h 501"/>
                  <a:gd name="T56" fmla="*/ 231 w 357"/>
                  <a:gd name="T57" fmla="*/ 0 h 501"/>
                  <a:gd name="T58" fmla="*/ 227 w 357"/>
                  <a:gd name="T59" fmla="*/ 0 h 501"/>
                  <a:gd name="T60" fmla="*/ 221 w 357"/>
                  <a:gd name="T61" fmla="*/ 2 h 501"/>
                  <a:gd name="T62" fmla="*/ 119 w 357"/>
                  <a:gd name="T63" fmla="*/ 491 h 501"/>
                  <a:gd name="T64" fmla="*/ 16 w 357"/>
                  <a:gd name="T65" fmla="*/ 431 h 501"/>
                  <a:gd name="T66" fmla="*/ 12 w 357"/>
                  <a:gd name="T67" fmla="*/ 427 h 501"/>
                  <a:gd name="T68" fmla="*/ 10 w 357"/>
                  <a:gd name="T69" fmla="*/ 421 h 501"/>
                  <a:gd name="T70" fmla="*/ 10 w 357"/>
                  <a:gd name="T71" fmla="*/ 142 h 501"/>
                  <a:gd name="T72" fmla="*/ 12 w 357"/>
                  <a:gd name="T73" fmla="*/ 136 h 501"/>
                  <a:gd name="T74" fmla="*/ 16 w 357"/>
                  <a:gd name="T75" fmla="*/ 132 h 501"/>
                  <a:gd name="T76" fmla="*/ 227 w 357"/>
                  <a:gd name="T77" fmla="*/ 10 h 501"/>
                  <a:gd name="T78" fmla="*/ 231 w 357"/>
                  <a:gd name="T79" fmla="*/ 8 h 501"/>
                  <a:gd name="T80" fmla="*/ 237 w 357"/>
                  <a:gd name="T81" fmla="*/ 10 h 501"/>
                  <a:gd name="T82" fmla="*/ 341 w 357"/>
                  <a:gd name="T83" fmla="*/ 70 h 501"/>
                  <a:gd name="T84" fmla="*/ 345 w 357"/>
                  <a:gd name="T85" fmla="*/ 74 h 501"/>
                  <a:gd name="T86" fmla="*/ 347 w 357"/>
                  <a:gd name="T87" fmla="*/ 80 h 501"/>
                  <a:gd name="T88" fmla="*/ 347 w 357"/>
                  <a:gd name="T89" fmla="*/ 359 h 501"/>
                  <a:gd name="T90" fmla="*/ 345 w 357"/>
                  <a:gd name="T91" fmla="*/ 363 h 501"/>
                  <a:gd name="T92" fmla="*/ 341 w 357"/>
                  <a:gd name="T93" fmla="*/ 369 h 501"/>
                  <a:gd name="T94" fmla="*/ 131 w 357"/>
                  <a:gd name="T95" fmla="*/ 491 h 501"/>
                  <a:gd name="T96" fmla="*/ 125 w 357"/>
                  <a:gd name="T97" fmla="*/ 491 h 501"/>
                  <a:gd name="T98" fmla="*/ 119 w 357"/>
                  <a:gd name="T99" fmla="*/ 491 h 501"/>
                  <a:gd name="T100" fmla="*/ 221 w 357"/>
                  <a:gd name="T101" fmla="*/ 2 h 50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57"/>
                  <a:gd name="T154" fmla="*/ 0 h 501"/>
                  <a:gd name="T155" fmla="*/ 357 w 357"/>
                  <a:gd name="T156" fmla="*/ 501 h 50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57" h="501">
                    <a:moveTo>
                      <a:pt x="221" y="2"/>
                    </a:moveTo>
                    <a:lnTo>
                      <a:pt x="12" y="124"/>
                    </a:lnTo>
                    <a:lnTo>
                      <a:pt x="8" y="128"/>
                    </a:lnTo>
                    <a:lnTo>
                      <a:pt x="4" y="132"/>
                    </a:lnTo>
                    <a:lnTo>
                      <a:pt x="2" y="136"/>
                    </a:lnTo>
                    <a:lnTo>
                      <a:pt x="0" y="142"/>
                    </a:lnTo>
                    <a:lnTo>
                      <a:pt x="0" y="421"/>
                    </a:lnTo>
                    <a:lnTo>
                      <a:pt x="2" y="425"/>
                    </a:lnTo>
                    <a:lnTo>
                      <a:pt x="4" y="431"/>
                    </a:lnTo>
                    <a:lnTo>
                      <a:pt x="8" y="435"/>
                    </a:lnTo>
                    <a:lnTo>
                      <a:pt x="12" y="439"/>
                    </a:lnTo>
                    <a:lnTo>
                      <a:pt x="115" y="499"/>
                    </a:lnTo>
                    <a:lnTo>
                      <a:pt x="119" y="501"/>
                    </a:lnTo>
                    <a:lnTo>
                      <a:pt x="125" y="501"/>
                    </a:lnTo>
                    <a:lnTo>
                      <a:pt x="131" y="501"/>
                    </a:lnTo>
                    <a:lnTo>
                      <a:pt x="135" y="499"/>
                    </a:lnTo>
                    <a:lnTo>
                      <a:pt x="347" y="377"/>
                    </a:lnTo>
                    <a:lnTo>
                      <a:pt x="351" y="373"/>
                    </a:lnTo>
                    <a:lnTo>
                      <a:pt x="353" y="369"/>
                    </a:lnTo>
                    <a:lnTo>
                      <a:pt x="355" y="363"/>
                    </a:lnTo>
                    <a:lnTo>
                      <a:pt x="357" y="359"/>
                    </a:lnTo>
                    <a:lnTo>
                      <a:pt x="357" y="80"/>
                    </a:lnTo>
                    <a:lnTo>
                      <a:pt x="355" y="74"/>
                    </a:lnTo>
                    <a:lnTo>
                      <a:pt x="353" y="70"/>
                    </a:lnTo>
                    <a:lnTo>
                      <a:pt x="351" y="66"/>
                    </a:lnTo>
                    <a:lnTo>
                      <a:pt x="347" y="62"/>
                    </a:lnTo>
                    <a:lnTo>
                      <a:pt x="243" y="2"/>
                    </a:lnTo>
                    <a:lnTo>
                      <a:pt x="237" y="0"/>
                    </a:lnTo>
                    <a:lnTo>
                      <a:pt x="231" y="0"/>
                    </a:lnTo>
                    <a:lnTo>
                      <a:pt x="227" y="0"/>
                    </a:lnTo>
                    <a:lnTo>
                      <a:pt x="221" y="2"/>
                    </a:lnTo>
                    <a:lnTo>
                      <a:pt x="119" y="491"/>
                    </a:lnTo>
                    <a:lnTo>
                      <a:pt x="16" y="431"/>
                    </a:lnTo>
                    <a:lnTo>
                      <a:pt x="12" y="427"/>
                    </a:lnTo>
                    <a:lnTo>
                      <a:pt x="10" y="421"/>
                    </a:lnTo>
                    <a:lnTo>
                      <a:pt x="10" y="142"/>
                    </a:lnTo>
                    <a:lnTo>
                      <a:pt x="12" y="136"/>
                    </a:lnTo>
                    <a:lnTo>
                      <a:pt x="16" y="132"/>
                    </a:lnTo>
                    <a:lnTo>
                      <a:pt x="227" y="10"/>
                    </a:lnTo>
                    <a:lnTo>
                      <a:pt x="231" y="8"/>
                    </a:lnTo>
                    <a:lnTo>
                      <a:pt x="237" y="10"/>
                    </a:lnTo>
                    <a:lnTo>
                      <a:pt x="341" y="70"/>
                    </a:lnTo>
                    <a:lnTo>
                      <a:pt x="345" y="74"/>
                    </a:lnTo>
                    <a:lnTo>
                      <a:pt x="347" y="80"/>
                    </a:lnTo>
                    <a:lnTo>
                      <a:pt x="347" y="359"/>
                    </a:lnTo>
                    <a:lnTo>
                      <a:pt x="345" y="363"/>
                    </a:lnTo>
                    <a:lnTo>
                      <a:pt x="341" y="369"/>
                    </a:lnTo>
                    <a:lnTo>
                      <a:pt x="131" y="491"/>
                    </a:lnTo>
                    <a:lnTo>
                      <a:pt x="125" y="491"/>
                    </a:lnTo>
                    <a:lnTo>
                      <a:pt x="119" y="491"/>
                    </a:lnTo>
                    <a:lnTo>
                      <a:pt x="221" y="2"/>
                    </a:lnTo>
                    <a:close/>
                  </a:path>
                </a:pathLst>
              </a:custGeom>
              <a:solidFill>
                <a:srgbClr val="333333"/>
              </a:solidFill>
              <a:ln w="9525">
                <a:noFill/>
                <a:round/>
                <a:headEnd/>
                <a:tailEnd/>
              </a:ln>
            </p:spPr>
            <p:txBody>
              <a:bodyPr/>
              <a:lstStyle/>
              <a:p>
                <a:endParaRPr lang="en-US"/>
              </a:p>
            </p:txBody>
          </p:sp>
          <p:sp>
            <p:nvSpPr>
              <p:cNvPr id="9320" name="Freeform 84"/>
              <p:cNvSpPr>
                <a:spLocks/>
              </p:cNvSpPr>
              <p:nvPr/>
            </p:nvSpPr>
            <p:spPr bwMode="auto">
              <a:xfrm>
                <a:off x="4398" y="2393"/>
                <a:ext cx="119" cy="363"/>
              </a:xfrm>
              <a:custGeom>
                <a:avLst/>
                <a:gdLst>
                  <a:gd name="T0" fmla="*/ 119 w 119"/>
                  <a:gd name="T1" fmla="*/ 363 h 363"/>
                  <a:gd name="T2" fmla="*/ 119 w 119"/>
                  <a:gd name="T3" fmla="*/ 69 h 363"/>
                  <a:gd name="T4" fmla="*/ 2 w 119"/>
                  <a:gd name="T5" fmla="*/ 0 h 363"/>
                  <a:gd name="T6" fmla="*/ 0 w 119"/>
                  <a:gd name="T7" fmla="*/ 8 h 363"/>
                  <a:gd name="T8" fmla="*/ 0 w 119"/>
                  <a:gd name="T9" fmla="*/ 287 h 363"/>
                  <a:gd name="T10" fmla="*/ 2 w 119"/>
                  <a:gd name="T11" fmla="*/ 295 h 363"/>
                  <a:gd name="T12" fmla="*/ 8 w 119"/>
                  <a:gd name="T13" fmla="*/ 301 h 363"/>
                  <a:gd name="T14" fmla="*/ 111 w 119"/>
                  <a:gd name="T15" fmla="*/ 361 h 363"/>
                  <a:gd name="T16" fmla="*/ 119 w 119"/>
                  <a:gd name="T17" fmla="*/ 363 h 36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9"/>
                  <a:gd name="T28" fmla="*/ 0 h 363"/>
                  <a:gd name="T29" fmla="*/ 119 w 119"/>
                  <a:gd name="T30" fmla="*/ 363 h 36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9" h="363">
                    <a:moveTo>
                      <a:pt x="119" y="363"/>
                    </a:moveTo>
                    <a:lnTo>
                      <a:pt x="119" y="69"/>
                    </a:lnTo>
                    <a:lnTo>
                      <a:pt x="2" y="0"/>
                    </a:lnTo>
                    <a:lnTo>
                      <a:pt x="0" y="8"/>
                    </a:lnTo>
                    <a:lnTo>
                      <a:pt x="0" y="287"/>
                    </a:lnTo>
                    <a:lnTo>
                      <a:pt x="2" y="295"/>
                    </a:lnTo>
                    <a:lnTo>
                      <a:pt x="8" y="301"/>
                    </a:lnTo>
                    <a:lnTo>
                      <a:pt x="111" y="361"/>
                    </a:lnTo>
                    <a:lnTo>
                      <a:pt x="119" y="363"/>
                    </a:lnTo>
                    <a:close/>
                  </a:path>
                </a:pathLst>
              </a:custGeom>
              <a:solidFill>
                <a:srgbClr val="CCCCCC"/>
              </a:solidFill>
              <a:ln w="9525">
                <a:noFill/>
                <a:round/>
                <a:headEnd/>
                <a:tailEnd/>
              </a:ln>
            </p:spPr>
            <p:txBody>
              <a:bodyPr/>
              <a:lstStyle/>
              <a:p>
                <a:endParaRPr lang="en-US"/>
              </a:p>
            </p:txBody>
          </p:sp>
          <p:sp>
            <p:nvSpPr>
              <p:cNvPr id="9321" name="Freeform 85"/>
              <p:cNvSpPr>
                <a:spLocks/>
              </p:cNvSpPr>
              <p:nvPr/>
            </p:nvSpPr>
            <p:spPr bwMode="auto">
              <a:xfrm>
                <a:off x="4406" y="2425"/>
                <a:ext cx="99" cy="165"/>
              </a:xfrm>
              <a:custGeom>
                <a:avLst/>
                <a:gdLst>
                  <a:gd name="T0" fmla="*/ 0 w 99"/>
                  <a:gd name="T1" fmla="*/ 0 h 165"/>
                  <a:gd name="T2" fmla="*/ 99 w 99"/>
                  <a:gd name="T3" fmla="*/ 57 h 165"/>
                  <a:gd name="T4" fmla="*/ 99 w 99"/>
                  <a:gd name="T5" fmla="*/ 165 h 165"/>
                  <a:gd name="T6" fmla="*/ 0 w 99"/>
                  <a:gd name="T7" fmla="*/ 109 h 165"/>
                  <a:gd name="T8" fmla="*/ 0 w 99"/>
                  <a:gd name="T9" fmla="*/ 0 h 165"/>
                  <a:gd name="T10" fmla="*/ 0 60000 65536"/>
                  <a:gd name="T11" fmla="*/ 0 60000 65536"/>
                  <a:gd name="T12" fmla="*/ 0 60000 65536"/>
                  <a:gd name="T13" fmla="*/ 0 60000 65536"/>
                  <a:gd name="T14" fmla="*/ 0 60000 65536"/>
                  <a:gd name="T15" fmla="*/ 0 w 99"/>
                  <a:gd name="T16" fmla="*/ 0 h 165"/>
                  <a:gd name="T17" fmla="*/ 99 w 99"/>
                  <a:gd name="T18" fmla="*/ 165 h 165"/>
                </a:gdLst>
                <a:ahLst/>
                <a:cxnLst>
                  <a:cxn ang="T10">
                    <a:pos x="T0" y="T1"/>
                  </a:cxn>
                  <a:cxn ang="T11">
                    <a:pos x="T2" y="T3"/>
                  </a:cxn>
                  <a:cxn ang="T12">
                    <a:pos x="T4" y="T5"/>
                  </a:cxn>
                  <a:cxn ang="T13">
                    <a:pos x="T6" y="T7"/>
                  </a:cxn>
                  <a:cxn ang="T14">
                    <a:pos x="T8" y="T9"/>
                  </a:cxn>
                </a:cxnLst>
                <a:rect l="T15" t="T16" r="T17" b="T18"/>
                <a:pathLst>
                  <a:path w="99" h="165">
                    <a:moveTo>
                      <a:pt x="0" y="0"/>
                    </a:moveTo>
                    <a:lnTo>
                      <a:pt x="99" y="57"/>
                    </a:lnTo>
                    <a:lnTo>
                      <a:pt x="99" y="165"/>
                    </a:lnTo>
                    <a:lnTo>
                      <a:pt x="0" y="109"/>
                    </a:lnTo>
                    <a:lnTo>
                      <a:pt x="0" y="0"/>
                    </a:lnTo>
                    <a:close/>
                  </a:path>
                </a:pathLst>
              </a:custGeom>
              <a:solidFill>
                <a:srgbClr val="666666"/>
              </a:solidFill>
              <a:ln w="9525">
                <a:noFill/>
                <a:round/>
                <a:headEnd/>
                <a:tailEnd/>
              </a:ln>
            </p:spPr>
            <p:txBody>
              <a:bodyPr/>
              <a:lstStyle/>
              <a:p>
                <a:endParaRPr lang="en-US"/>
              </a:p>
            </p:txBody>
          </p:sp>
          <p:sp>
            <p:nvSpPr>
              <p:cNvPr id="9322" name="Freeform 86"/>
              <p:cNvSpPr>
                <a:spLocks/>
              </p:cNvSpPr>
              <p:nvPr/>
            </p:nvSpPr>
            <p:spPr bwMode="auto">
              <a:xfrm>
                <a:off x="4406" y="2425"/>
                <a:ext cx="99" cy="165"/>
              </a:xfrm>
              <a:custGeom>
                <a:avLst/>
                <a:gdLst>
                  <a:gd name="T0" fmla="*/ 4 w 99"/>
                  <a:gd name="T1" fmla="*/ 2 h 165"/>
                  <a:gd name="T2" fmla="*/ 4 w 99"/>
                  <a:gd name="T3" fmla="*/ 105 h 165"/>
                  <a:gd name="T4" fmla="*/ 99 w 99"/>
                  <a:gd name="T5" fmla="*/ 161 h 165"/>
                  <a:gd name="T6" fmla="*/ 99 w 99"/>
                  <a:gd name="T7" fmla="*/ 165 h 165"/>
                  <a:gd name="T8" fmla="*/ 0 w 99"/>
                  <a:gd name="T9" fmla="*/ 109 h 165"/>
                  <a:gd name="T10" fmla="*/ 0 w 99"/>
                  <a:gd name="T11" fmla="*/ 0 h 165"/>
                  <a:gd name="T12" fmla="*/ 4 w 99"/>
                  <a:gd name="T13" fmla="*/ 2 h 165"/>
                  <a:gd name="T14" fmla="*/ 0 60000 65536"/>
                  <a:gd name="T15" fmla="*/ 0 60000 65536"/>
                  <a:gd name="T16" fmla="*/ 0 60000 65536"/>
                  <a:gd name="T17" fmla="*/ 0 60000 65536"/>
                  <a:gd name="T18" fmla="*/ 0 60000 65536"/>
                  <a:gd name="T19" fmla="*/ 0 60000 65536"/>
                  <a:gd name="T20" fmla="*/ 0 60000 65536"/>
                  <a:gd name="T21" fmla="*/ 0 w 99"/>
                  <a:gd name="T22" fmla="*/ 0 h 165"/>
                  <a:gd name="T23" fmla="*/ 99 w 99"/>
                  <a:gd name="T24" fmla="*/ 165 h 16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9" h="165">
                    <a:moveTo>
                      <a:pt x="4" y="2"/>
                    </a:moveTo>
                    <a:lnTo>
                      <a:pt x="4" y="105"/>
                    </a:lnTo>
                    <a:lnTo>
                      <a:pt x="99" y="161"/>
                    </a:lnTo>
                    <a:lnTo>
                      <a:pt x="99" y="165"/>
                    </a:lnTo>
                    <a:lnTo>
                      <a:pt x="0" y="109"/>
                    </a:lnTo>
                    <a:lnTo>
                      <a:pt x="0" y="0"/>
                    </a:lnTo>
                    <a:lnTo>
                      <a:pt x="4" y="2"/>
                    </a:lnTo>
                    <a:close/>
                  </a:path>
                </a:pathLst>
              </a:custGeom>
              <a:solidFill>
                <a:srgbClr val="FFFFFF"/>
              </a:solidFill>
              <a:ln w="9525">
                <a:noFill/>
                <a:round/>
                <a:headEnd/>
                <a:tailEnd/>
              </a:ln>
            </p:spPr>
            <p:txBody>
              <a:bodyPr/>
              <a:lstStyle/>
              <a:p>
                <a:endParaRPr lang="en-US"/>
              </a:p>
            </p:txBody>
          </p:sp>
          <p:sp>
            <p:nvSpPr>
              <p:cNvPr id="9323" name="Freeform 87"/>
              <p:cNvSpPr>
                <a:spLocks/>
              </p:cNvSpPr>
              <p:nvPr/>
            </p:nvSpPr>
            <p:spPr bwMode="auto">
              <a:xfrm>
                <a:off x="4420" y="2455"/>
                <a:ext cx="75" cy="43"/>
              </a:xfrm>
              <a:custGeom>
                <a:avLst/>
                <a:gdLst>
                  <a:gd name="T0" fmla="*/ 0 w 75"/>
                  <a:gd name="T1" fmla="*/ 0 h 43"/>
                  <a:gd name="T2" fmla="*/ 0 w 75"/>
                  <a:gd name="T3" fmla="*/ 2 h 43"/>
                  <a:gd name="T4" fmla="*/ 2 w 75"/>
                  <a:gd name="T5" fmla="*/ 4 h 43"/>
                  <a:gd name="T6" fmla="*/ 73 w 75"/>
                  <a:gd name="T7" fmla="*/ 43 h 43"/>
                  <a:gd name="T8" fmla="*/ 75 w 75"/>
                  <a:gd name="T9" fmla="*/ 41 h 43"/>
                  <a:gd name="T10" fmla="*/ 75 w 75"/>
                  <a:gd name="T11" fmla="*/ 39 h 43"/>
                  <a:gd name="T12" fmla="*/ 4 w 75"/>
                  <a:gd name="T13" fmla="*/ 0 h 43"/>
                  <a:gd name="T14" fmla="*/ 2 w 75"/>
                  <a:gd name="T15" fmla="*/ 0 h 43"/>
                  <a:gd name="T16" fmla="*/ 0 w 75"/>
                  <a:gd name="T17" fmla="*/ 0 h 4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5"/>
                  <a:gd name="T28" fmla="*/ 0 h 43"/>
                  <a:gd name="T29" fmla="*/ 75 w 75"/>
                  <a:gd name="T30" fmla="*/ 43 h 4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5" h="43">
                    <a:moveTo>
                      <a:pt x="0" y="0"/>
                    </a:moveTo>
                    <a:lnTo>
                      <a:pt x="0" y="2"/>
                    </a:lnTo>
                    <a:lnTo>
                      <a:pt x="2" y="4"/>
                    </a:lnTo>
                    <a:lnTo>
                      <a:pt x="73" y="43"/>
                    </a:lnTo>
                    <a:lnTo>
                      <a:pt x="75" y="41"/>
                    </a:lnTo>
                    <a:lnTo>
                      <a:pt x="75" y="39"/>
                    </a:lnTo>
                    <a:lnTo>
                      <a:pt x="4" y="0"/>
                    </a:lnTo>
                    <a:lnTo>
                      <a:pt x="2" y="0"/>
                    </a:lnTo>
                    <a:lnTo>
                      <a:pt x="0" y="0"/>
                    </a:lnTo>
                    <a:close/>
                  </a:path>
                </a:pathLst>
              </a:custGeom>
              <a:solidFill>
                <a:srgbClr val="333333"/>
              </a:solidFill>
              <a:ln w="9525">
                <a:noFill/>
                <a:round/>
                <a:headEnd/>
                <a:tailEnd/>
              </a:ln>
            </p:spPr>
            <p:txBody>
              <a:bodyPr/>
              <a:lstStyle/>
              <a:p>
                <a:endParaRPr lang="en-US"/>
              </a:p>
            </p:txBody>
          </p:sp>
          <p:sp>
            <p:nvSpPr>
              <p:cNvPr id="9324" name="Freeform 88"/>
              <p:cNvSpPr>
                <a:spLocks/>
              </p:cNvSpPr>
              <p:nvPr/>
            </p:nvSpPr>
            <p:spPr bwMode="auto">
              <a:xfrm>
                <a:off x="4420" y="2482"/>
                <a:ext cx="75" cy="44"/>
              </a:xfrm>
              <a:custGeom>
                <a:avLst/>
                <a:gdLst>
                  <a:gd name="T0" fmla="*/ 0 w 75"/>
                  <a:gd name="T1" fmla="*/ 0 h 44"/>
                  <a:gd name="T2" fmla="*/ 0 w 75"/>
                  <a:gd name="T3" fmla="*/ 2 h 44"/>
                  <a:gd name="T4" fmla="*/ 2 w 75"/>
                  <a:gd name="T5" fmla="*/ 4 h 44"/>
                  <a:gd name="T6" fmla="*/ 73 w 75"/>
                  <a:gd name="T7" fmla="*/ 44 h 44"/>
                  <a:gd name="T8" fmla="*/ 75 w 75"/>
                  <a:gd name="T9" fmla="*/ 42 h 44"/>
                  <a:gd name="T10" fmla="*/ 75 w 75"/>
                  <a:gd name="T11" fmla="*/ 40 h 44"/>
                  <a:gd name="T12" fmla="*/ 4 w 75"/>
                  <a:gd name="T13" fmla="*/ 0 h 44"/>
                  <a:gd name="T14" fmla="*/ 2 w 75"/>
                  <a:gd name="T15" fmla="*/ 0 h 44"/>
                  <a:gd name="T16" fmla="*/ 0 w 75"/>
                  <a:gd name="T17" fmla="*/ 0 h 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5"/>
                  <a:gd name="T28" fmla="*/ 0 h 44"/>
                  <a:gd name="T29" fmla="*/ 75 w 75"/>
                  <a:gd name="T30" fmla="*/ 44 h 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5" h="44">
                    <a:moveTo>
                      <a:pt x="0" y="0"/>
                    </a:moveTo>
                    <a:lnTo>
                      <a:pt x="0" y="2"/>
                    </a:lnTo>
                    <a:lnTo>
                      <a:pt x="2" y="4"/>
                    </a:lnTo>
                    <a:lnTo>
                      <a:pt x="73" y="44"/>
                    </a:lnTo>
                    <a:lnTo>
                      <a:pt x="75" y="42"/>
                    </a:lnTo>
                    <a:lnTo>
                      <a:pt x="75" y="40"/>
                    </a:lnTo>
                    <a:lnTo>
                      <a:pt x="4" y="0"/>
                    </a:lnTo>
                    <a:lnTo>
                      <a:pt x="2" y="0"/>
                    </a:lnTo>
                    <a:lnTo>
                      <a:pt x="0" y="0"/>
                    </a:lnTo>
                    <a:close/>
                  </a:path>
                </a:pathLst>
              </a:custGeom>
              <a:solidFill>
                <a:srgbClr val="333333"/>
              </a:solidFill>
              <a:ln w="9525">
                <a:noFill/>
                <a:round/>
                <a:headEnd/>
                <a:tailEnd/>
              </a:ln>
            </p:spPr>
            <p:txBody>
              <a:bodyPr/>
              <a:lstStyle/>
              <a:p>
                <a:endParaRPr lang="en-US"/>
              </a:p>
            </p:txBody>
          </p:sp>
          <p:sp>
            <p:nvSpPr>
              <p:cNvPr id="9325" name="Freeform 89"/>
              <p:cNvSpPr>
                <a:spLocks/>
              </p:cNvSpPr>
              <p:nvPr/>
            </p:nvSpPr>
            <p:spPr bwMode="auto">
              <a:xfrm>
                <a:off x="4439" y="2578"/>
                <a:ext cx="26" cy="34"/>
              </a:xfrm>
              <a:custGeom>
                <a:avLst/>
                <a:gdLst>
                  <a:gd name="T0" fmla="*/ 26 w 26"/>
                  <a:gd name="T1" fmla="*/ 24 h 34"/>
                  <a:gd name="T2" fmla="*/ 24 w 26"/>
                  <a:gd name="T3" fmla="*/ 30 h 34"/>
                  <a:gd name="T4" fmla="*/ 22 w 26"/>
                  <a:gd name="T5" fmla="*/ 32 h 34"/>
                  <a:gd name="T6" fmla="*/ 18 w 26"/>
                  <a:gd name="T7" fmla="*/ 34 h 34"/>
                  <a:gd name="T8" fmla="*/ 12 w 26"/>
                  <a:gd name="T9" fmla="*/ 32 h 34"/>
                  <a:gd name="T10" fmla="*/ 8 w 26"/>
                  <a:gd name="T11" fmla="*/ 28 h 34"/>
                  <a:gd name="T12" fmla="*/ 4 w 26"/>
                  <a:gd name="T13" fmla="*/ 22 h 34"/>
                  <a:gd name="T14" fmla="*/ 0 w 26"/>
                  <a:gd name="T15" fmla="*/ 16 h 34"/>
                  <a:gd name="T16" fmla="*/ 0 w 26"/>
                  <a:gd name="T17" fmla="*/ 10 h 34"/>
                  <a:gd name="T18" fmla="*/ 0 w 26"/>
                  <a:gd name="T19" fmla="*/ 4 h 34"/>
                  <a:gd name="T20" fmla="*/ 4 w 26"/>
                  <a:gd name="T21" fmla="*/ 0 h 34"/>
                  <a:gd name="T22" fmla="*/ 8 w 26"/>
                  <a:gd name="T23" fmla="*/ 0 h 34"/>
                  <a:gd name="T24" fmla="*/ 12 w 26"/>
                  <a:gd name="T25" fmla="*/ 2 h 34"/>
                  <a:gd name="T26" fmla="*/ 18 w 26"/>
                  <a:gd name="T27" fmla="*/ 6 h 34"/>
                  <a:gd name="T28" fmla="*/ 22 w 26"/>
                  <a:gd name="T29" fmla="*/ 12 h 34"/>
                  <a:gd name="T30" fmla="*/ 24 w 26"/>
                  <a:gd name="T31" fmla="*/ 18 h 34"/>
                  <a:gd name="T32" fmla="*/ 26 w 26"/>
                  <a:gd name="T33" fmla="*/ 24 h 3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6"/>
                  <a:gd name="T52" fmla="*/ 0 h 34"/>
                  <a:gd name="T53" fmla="*/ 26 w 26"/>
                  <a:gd name="T54" fmla="*/ 34 h 3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6" h="34">
                    <a:moveTo>
                      <a:pt x="26" y="24"/>
                    </a:moveTo>
                    <a:lnTo>
                      <a:pt x="24" y="30"/>
                    </a:lnTo>
                    <a:lnTo>
                      <a:pt x="22" y="32"/>
                    </a:lnTo>
                    <a:lnTo>
                      <a:pt x="18" y="34"/>
                    </a:lnTo>
                    <a:lnTo>
                      <a:pt x="12" y="32"/>
                    </a:lnTo>
                    <a:lnTo>
                      <a:pt x="8" y="28"/>
                    </a:lnTo>
                    <a:lnTo>
                      <a:pt x="4" y="22"/>
                    </a:lnTo>
                    <a:lnTo>
                      <a:pt x="0" y="16"/>
                    </a:lnTo>
                    <a:lnTo>
                      <a:pt x="0" y="10"/>
                    </a:lnTo>
                    <a:lnTo>
                      <a:pt x="0" y="4"/>
                    </a:lnTo>
                    <a:lnTo>
                      <a:pt x="4" y="0"/>
                    </a:lnTo>
                    <a:lnTo>
                      <a:pt x="8" y="0"/>
                    </a:lnTo>
                    <a:lnTo>
                      <a:pt x="12" y="2"/>
                    </a:lnTo>
                    <a:lnTo>
                      <a:pt x="18" y="6"/>
                    </a:lnTo>
                    <a:lnTo>
                      <a:pt x="22" y="12"/>
                    </a:lnTo>
                    <a:lnTo>
                      <a:pt x="24" y="18"/>
                    </a:lnTo>
                    <a:lnTo>
                      <a:pt x="26" y="24"/>
                    </a:lnTo>
                    <a:close/>
                  </a:path>
                </a:pathLst>
              </a:custGeom>
              <a:solidFill>
                <a:srgbClr val="333333"/>
              </a:solidFill>
              <a:ln w="9525">
                <a:noFill/>
                <a:round/>
                <a:headEnd/>
                <a:tailEnd/>
              </a:ln>
            </p:spPr>
            <p:txBody>
              <a:bodyPr/>
              <a:lstStyle/>
              <a:p>
                <a:endParaRPr lang="en-US"/>
              </a:p>
            </p:txBody>
          </p:sp>
          <p:sp>
            <p:nvSpPr>
              <p:cNvPr id="9326" name="Freeform 90"/>
              <p:cNvSpPr>
                <a:spLocks/>
              </p:cNvSpPr>
              <p:nvPr/>
            </p:nvSpPr>
            <p:spPr bwMode="auto">
              <a:xfrm>
                <a:off x="4416" y="2666"/>
                <a:ext cx="79" cy="56"/>
              </a:xfrm>
              <a:custGeom>
                <a:avLst/>
                <a:gdLst>
                  <a:gd name="T0" fmla="*/ 8 w 79"/>
                  <a:gd name="T1" fmla="*/ 2 h 56"/>
                  <a:gd name="T2" fmla="*/ 4 w 79"/>
                  <a:gd name="T3" fmla="*/ 0 h 56"/>
                  <a:gd name="T4" fmla="*/ 2 w 79"/>
                  <a:gd name="T5" fmla="*/ 0 h 56"/>
                  <a:gd name="T6" fmla="*/ 2 w 79"/>
                  <a:gd name="T7" fmla="*/ 2 h 56"/>
                  <a:gd name="T8" fmla="*/ 0 w 79"/>
                  <a:gd name="T9" fmla="*/ 6 h 56"/>
                  <a:gd name="T10" fmla="*/ 2 w 79"/>
                  <a:gd name="T11" fmla="*/ 12 h 56"/>
                  <a:gd name="T12" fmla="*/ 8 w 79"/>
                  <a:gd name="T13" fmla="*/ 18 h 56"/>
                  <a:gd name="T14" fmla="*/ 73 w 79"/>
                  <a:gd name="T15" fmla="*/ 56 h 56"/>
                  <a:gd name="T16" fmla="*/ 75 w 79"/>
                  <a:gd name="T17" fmla="*/ 56 h 56"/>
                  <a:gd name="T18" fmla="*/ 77 w 79"/>
                  <a:gd name="T19" fmla="*/ 56 h 56"/>
                  <a:gd name="T20" fmla="*/ 79 w 79"/>
                  <a:gd name="T21" fmla="*/ 54 h 56"/>
                  <a:gd name="T22" fmla="*/ 79 w 79"/>
                  <a:gd name="T23" fmla="*/ 52 h 56"/>
                  <a:gd name="T24" fmla="*/ 77 w 79"/>
                  <a:gd name="T25" fmla="*/ 44 h 56"/>
                  <a:gd name="T26" fmla="*/ 73 w 79"/>
                  <a:gd name="T27" fmla="*/ 40 h 56"/>
                  <a:gd name="T28" fmla="*/ 8 w 79"/>
                  <a:gd name="T29" fmla="*/ 2 h 5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9"/>
                  <a:gd name="T46" fmla="*/ 0 h 56"/>
                  <a:gd name="T47" fmla="*/ 79 w 79"/>
                  <a:gd name="T48" fmla="*/ 56 h 5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9" h="56">
                    <a:moveTo>
                      <a:pt x="8" y="2"/>
                    </a:moveTo>
                    <a:lnTo>
                      <a:pt x="4" y="0"/>
                    </a:lnTo>
                    <a:lnTo>
                      <a:pt x="2" y="0"/>
                    </a:lnTo>
                    <a:lnTo>
                      <a:pt x="2" y="2"/>
                    </a:lnTo>
                    <a:lnTo>
                      <a:pt x="0" y="6"/>
                    </a:lnTo>
                    <a:lnTo>
                      <a:pt x="2" y="12"/>
                    </a:lnTo>
                    <a:lnTo>
                      <a:pt x="8" y="18"/>
                    </a:lnTo>
                    <a:lnTo>
                      <a:pt x="73" y="56"/>
                    </a:lnTo>
                    <a:lnTo>
                      <a:pt x="75" y="56"/>
                    </a:lnTo>
                    <a:lnTo>
                      <a:pt x="77" y="56"/>
                    </a:lnTo>
                    <a:lnTo>
                      <a:pt x="79" y="54"/>
                    </a:lnTo>
                    <a:lnTo>
                      <a:pt x="79" y="52"/>
                    </a:lnTo>
                    <a:lnTo>
                      <a:pt x="77" y="44"/>
                    </a:lnTo>
                    <a:lnTo>
                      <a:pt x="73" y="40"/>
                    </a:lnTo>
                    <a:lnTo>
                      <a:pt x="8" y="2"/>
                    </a:lnTo>
                    <a:close/>
                  </a:path>
                </a:pathLst>
              </a:custGeom>
              <a:solidFill>
                <a:srgbClr val="666666"/>
              </a:solidFill>
              <a:ln w="9525">
                <a:noFill/>
                <a:round/>
                <a:headEnd/>
                <a:tailEnd/>
              </a:ln>
            </p:spPr>
            <p:txBody>
              <a:bodyPr/>
              <a:lstStyle/>
              <a:p>
                <a:endParaRPr lang="en-US"/>
              </a:p>
            </p:txBody>
          </p:sp>
          <p:sp>
            <p:nvSpPr>
              <p:cNvPr id="9327" name="Freeform 91"/>
              <p:cNvSpPr>
                <a:spLocks/>
              </p:cNvSpPr>
              <p:nvPr/>
            </p:nvSpPr>
            <p:spPr bwMode="auto">
              <a:xfrm>
                <a:off x="4400" y="2263"/>
                <a:ext cx="341" cy="199"/>
              </a:xfrm>
              <a:custGeom>
                <a:avLst/>
                <a:gdLst>
                  <a:gd name="T0" fmla="*/ 335 w 341"/>
                  <a:gd name="T1" fmla="*/ 62 h 199"/>
                  <a:gd name="T2" fmla="*/ 233 w 341"/>
                  <a:gd name="T3" fmla="*/ 2 h 199"/>
                  <a:gd name="T4" fmla="*/ 223 w 341"/>
                  <a:gd name="T5" fmla="*/ 0 h 199"/>
                  <a:gd name="T6" fmla="*/ 215 w 341"/>
                  <a:gd name="T7" fmla="*/ 2 h 199"/>
                  <a:gd name="T8" fmla="*/ 6 w 341"/>
                  <a:gd name="T9" fmla="*/ 124 h 199"/>
                  <a:gd name="T10" fmla="*/ 0 w 341"/>
                  <a:gd name="T11" fmla="*/ 130 h 199"/>
                  <a:gd name="T12" fmla="*/ 117 w 341"/>
                  <a:gd name="T13" fmla="*/ 199 h 199"/>
                  <a:gd name="T14" fmla="*/ 341 w 341"/>
                  <a:gd name="T15" fmla="*/ 68 h 199"/>
                  <a:gd name="T16" fmla="*/ 335 w 341"/>
                  <a:gd name="T17" fmla="*/ 62 h 1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41"/>
                  <a:gd name="T28" fmla="*/ 0 h 199"/>
                  <a:gd name="T29" fmla="*/ 341 w 341"/>
                  <a:gd name="T30" fmla="*/ 199 h 19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41" h="199">
                    <a:moveTo>
                      <a:pt x="335" y="62"/>
                    </a:moveTo>
                    <a:lnTo>
                      <a:pt x="233" y="2"/>
                    </a:lnTo>
                    <a:lnTo>
                      <a:pt x="223" y="0"/>
                    </a:lnTo>
                    <a:lnTo>
                      <a:pt x="215" y="2"/>
                    </a:lnTo>
                    <a:lnTo>
                      <a:pt x="6" y="124"/>
                    </a:lnTo>
                    <a:lnTo>
                      <a:pt x="0" y="130"/>
                    </a:lnTo>
                    <a:lnTo>
                      <a:pt x="117" y="199"/>
                    </a:lnTo>
                    <a:lnTo>
                      <a:pt x="341" y="68"/>
                    </a:lnTo>
                    <a:lnTo>
                      <a:pt x="335" y="62"/>
                    </a:lnTo>
                    <a:close/>
                  </a:path>
                </a:pathLst>
              </a:custGeom>
              <a:solidFill>
                <a:srgbClr val="E3E3E2"/>
              </a:solidFill>
              <a:ln w="9525">
                <a:noFill/>
                <a:round/>
                <a:headEnd/>
                <a:tailEnd/>
              </a:ln>
            </p:spPr>
            <p:txBody>
              <a:bodyPr/>
              <a:lstStyle/>
              <a:p>
                <a:endParaRPr lang="en-US"/>
              </a:p>
            </p:txBody>
          </p:sp>
          <p:sp>
            <p:nvSpPr>
              <p:cNvPr id="9328" name="Freeform 92"/>
              <p:cNvSpPr>
                <a:spLocks/>
              </p:cNvSpPr>
              <p:nvPr/>
            </p:nvSpPr>
            <p:spPr bwMode="auto">
              <a:xfrm>
                <a:off x="4517" y="2331"/>
                <a:ext cx="226" cy="425"/>
              </a:xfrm>
              <a:custGeom>
                <a:avLst/>
                <a:gdLst>
                  <a:gd name="T0" fmla="*/ 0 w 226"/>
                  <a:gd name="T1" fmla="*/ 131 h 425"/>
                  <a:gd name="T2" fmla="*/ 0 w 226"/>
                  <a:gd name="T3" fmla="*/ 425 h 425"/>
                  <a:gd name="T4" fmla="*/ 8 w 226"/>
                  <a:gd name="T5" fmla="*/ 423 h 425"/>
                  <a:gd name="T6" fmla="*/ 218 w 226"/>
                  <a:gd name="T7" fmla="*/ 301 h 425"/>
                  <a:gd name="T8" fmla="*/ 224 w 226"/>
                  <a:gd name="T9" fmla="*/ 295 h 425"/>
                  <a:gd name="T10" fmla="*/ 226 w 226"/>
                  <a:gd name="T11" fmla="*/ 287 h 425"/>
                  <a:gd name="T12" fmla="*/ 226 w 226"/>
                  <a:gd name="T13" fmla="*/ 8 h 425"/>
                  <a:gd name="T14" fmla="*/ 224 w 226"/>
                  <a:gd name="T15" fmla="*/ 0 h 425"/>
                  <a:gd name="T16" fmla="*/ 0 w 226"/>
                  <a:gd name="T17" fmla="*/ 131 h 4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6"/>
                  <a:gd name="T28" fmla="*/ 0 h 425"/>
                  <a:gd name="T29" fmla="*/ 226 w 226"/>
                  <a:gd name="T30" fmla="*/ 425 h 42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6" h="425">
                    <a:moveTo>
                      <a:pt x="0" y="131"/>
                    </a:moveTo>
                    <a:lnTo>
                      <a:pt x="0" y="425"/>
                    </a:lnTo>
                    <a:lnTo>
                      <a:pt x="8" y="423"/>
                    </a:lnTo>
                    <a:lnTo>
                      <a:pt x="218" y="301"/>
                    </a:lnTo>
                    <a:lnTo>
                      <a:pt x="224" y="295"/>
                    </a:lnTo>
                    <a:lnTo>
                      <a:pt x="226" y="287"/>
                    </a:lnTo>
                    <a:lnTo>
                      <a:pt x="226" y="8"/>
                    </a:lnTo>
                    <a:lnTo>
                      <a:pt x="224" y="0"/>
                    </a:lnTo>
                    <a:lnTo>
                      <a:pt x="0" y="131"/>
                    </a:lnTo>
                    <a:close/>
                  </a:path>
                </a:pathLst>
              </a:custGeom>
              <a:solidFill>
                <a:srgbClr val="666666"/>
              </a:solidFill>
              <a:ln w="9525">
                <a:noFill/>
                <a:round/>
                <a:headEnd/>
                <a:tailEnd/>
              </a:ln>
            </p:spPr>
            <p:txBody>
              <a:bodyPr/>
              <a:lstStyle/>
              <a:p>
                <a:endParaRPr lang="en-US"/>
              </a:p>
            </p:txBody>
          </p:sp>
        </p:grpSp>
      </p:grpSp>
      <p:pic>
        <p:nvPicPr>
          <p:cNvPr id="9223" name="Picture 93" descr="nasty website"/>
          <p:cNvPicPr>
            <a:picLocks noChangeAspect="1" noChangeArrowheads="1"/>
          </p:cNvPicPr>
          <p:nvPr/>
        </p:nvPicPr>
        <p:blipFill>
          <a:blip r:embed="rId5"/>
          <a:srcRect/>
          <a:stretch>
            <a:fillRect/>
          </a:stretch>
        </p:blipFill>
        <p:spPr bwMode="auto">
          <a:xfrm>
            <a:off x="1112838" y="4457700"/>
            <a:ext cx="863600" cy="1524000"/>
          </a:xfrm>
          <a:prstGeom prst="rect">
            <a:avLst/>
          </a:prstGeom>
          <a:noFill/>
          <a:ln w="9525">
            <a:noFill/>
            <a:miter lim="800000"/>
            <a:headEnd/>
            <a:tailEnd/>
          </a:ln>
        </p:spPr>
      </p:pic>
      <p:sp>
        <p:nvSpPr>
          <p:cNvPr id="9224" name="Text Box 94"/>
          <p:cNvSpPr txBox="1">
            <a:spLocks noChangeArrowheads="1"/>
          </p:cNvSpPr>
          <p:nvPr/>
        </p:nvSpPr>
        <p:spPr bwMode="auto">
          <a:xfrm>
            <a:off x="4238625" y="2374900"/>
            <a:ext cx="3271838" cy="274638"/>
          </a:xfrm>
          <a:prstGeom prst="rect">
            <a:avLst/>
          </a:prstGeom>
          <a:noFill/>
          <a:ln w="9525">
            <a:noFill/>
            <a:miter lim="800000"/>
            <a:headEnd/>
            <a:tailEnd/>
          </a:ln>
        </p:spPr>
        <p:txBody>
          <a:bodyPr wrap="none">
            <a:spAutoFit/>
          </a:bodyPr>
          <a:lstStyle/>
          <a:p>
            <a:r>
              <a:rPr lang="en-US" sz="1200"/>
              <a:t>1. Spam containing link to compromised server</a:t>
            </a:r>
          </a:p>
        </p:txBody>
      </p:sp>
      <p:sp>
        <p:nvSpPr>
          <p:cNvPr id="9225" name="Line 95"/>
          <p:cNvSpPr>
            <a:spLocks noChangeShapeType="1"/>
          </p:cNvSpPr>
          <p:nvPr/>
        </p:nvSpPr>
        <p:spPr bwMode="auto">
          <a:xfrm rot="3303953" flipV="1">
            <a:off x="6109494" y="2631282"/>
            <a:ext cx="1009650" cy="614362"/>
          </a:xfrm>
          <a:prstGeom prst="line">
            <a:avLst/>
          </a:prstGeom>
          <a:noFill/>
          <a:ln w="34925">
            <a:solidFill>
              <a:srgbClr val="FF0000"/>
            </a:solidFill>
            <a:prstDash val="sysDot"/>
            <a:round/>
            <a:headEnd/>
            <a:tailEnd type="triangle" w="med" len="med"/>
          </a:ln>
        </p:spPr>
        <p:txBody>
          <a:bodyPr/>
          <a:lstStyle/>
          <a:p>
            <a:endParaRPr lang="en-US"/>
          </a:p>
        </p:txBody>
      </p:sp>
      <p:sp>
        <p:nvSpPr>
          <p:cNvPr id="9226" name="Text Box 96"/>
          <p:cNvSpPr txBox="1">
            <a:spLocks noChangeArrowheads="1"/>
          </p:cNvSpPr>
          <p:nvPr/>
        </p:nvSpPr>
        <p:spPr bwMode="auto">
          <a:xfrm>
            <a:off x="3857625" y="6045200"/>
            <a:ext cx="1557338" cy="274638"/>
          </a:xfrm>
          <a:prstGeom prst="rect">
            <a:avLst/>
          </a:prstGeom>
          <a:noFill/>
          <a:ln w="9525">
            <a:noFill/>
            <a:miter lim="800000"/>
            <a:headEnd/>
            <a:tailEnd/>
          </a:ln>
        </p:spPr>
        <p:txBody>
          <a:bodyPr wrap="none">
            <a:spAutoFit/>
          </a:bodyPr>
          <a:lstStyle/>
          <a:p>
            <a:r>
              <a:rPr lang="en-US" sz="1200"/>
              <a:t>Compromised Server</a:t>
            </a:r>
          </a:p>
        </p:txBody>
      </p:sp>
      <p:sp>
        <p:nvSpPr>
          <p:cNvPr id="9227" name="Text Box 97"/>
          <p:cNvSpPr txBox="1">
            <a:spLocks noChangeArrowheads="1"/>
          </p:cNvSpPr>
          <p:nvPr/>
        </p:nvSpPr>
        <p:spPr bwMode="auto">
          <a:xfrm>
            <a:off x="885825" y="6045200"/>
            <a:ext cx="1077913" cy="274638"/>
          </a:xfrm>
          <a:prstGeom prst="rect">
            <a:avLst/>
          </a:prstGeom>
          <a:noFill/>
          <a:ln w="9525">
            <a:noFill/>
            <a:miter lim="800000"/>
            <a:headEnd/>
            <a:tailEnd/>
          </a:ln>
        </p:spPr>
        <p:txBody>
          <a:bodyPr wrap="none">
            <a:spAutoFit/>
          </a:bodyPr>
          <a:lstStyle/>
          <a:p>
            <a:r>
              <a:rPr lang="en-US" sz="1200"/>
              <a:t>MPack Server</a:t>
            </a:r>
          </a:p>
        </p:txBody>
      </p:sp>
      <p:sp>
        <p:nvSpPr>
          <p:cNvPr id="9228" name="Line 98"/>
          <p:cNvSpPr>
            <a:spLocks noChangeShapeType="1"/>
          </p:cNvSpPr>
          <p:nvPr/>
        </p:nvSpPr>
        <p:spPr bwMode="auto">
          <a:xfrm rot="3303953" flipH="1">
            <a:off x="6856413" y="3906838"/>
            <a:ext cx="114300" cy="1130300"/>
          </a:xfrm>
          <a:prstGeom prst="line">
            <a:avLst/>
          </a:prstGeom>
          <a:noFill/>
          <a:ln w="34925">
            <a:solidFill>
              <a:srgbClr val="0000FF"/>
            </a:solidFill>
            <a:prstDash val="sysDot"/>
            <a:round/>
            <a:headEnd/>
            <a:tailEnd type="triangle" w="med" len="med"/>
          </a:ln>
        </p:spPr>
        <p:txBody>
          <a:bodyPr/>
          <a:lstStyle/>
          <a:p>
            <a:endParaRPr lang="en-US"/>
          </a:p>
        </p:txBody>
      </p:sp>
      <p:sp>
        <p:nvSpPr>
          <p:cNvPr id="9229" name="Line 99"/>
          <p:cNvSpPr>
            <a:spLocks noChangeShapeType="1"/>
          </p:cNvSpPr>
          <p:nvPr/>
        </p:nvSpPr>
        <p:spPr bwMode="auto">
          <a:xfrm rot="3303953" flipH="1">
            <a:off x="3723482" y="5141119"/>
            <a:ext cx="425450" cy="350837"/>
          </a:xfrm>
          <a:prstGeom prst="line">
            <a:avLst/>
          </a:prstGeom>
          <a:noFill/>
          <a:ln w="34925">
            <a:solidFill>
              <a:srgbClr val="FF0000"/>
            </a:solidFill>
            <a:prstDash val="sysDot"/>
            <a:round/>
            <a:headEnd/>
            <a:tailEnd type="triangle" w="med" len="med"/>
          </a:ln>
        </p:spPr>
        <p:txBody>
          <a:bodyPr/>
          <a:lstStyle/>
          <a:p>
            <a:endParaRPr lang="en-US"/>
          </a:p>
        </p:txBody>
      </p:sp>
      <p:sp>
        <p:nvSpPr>
          <p:cNvPr id="9230" name="Text Box 100"/>
          <p:cNvSpPr txBox="1">
            <a:spLocks noChangeArrowheads="1"/>
          </p:cNvSpPr>
          <p:nvPr/>
        </p:nvSpPr>
        <p:spPr bwMode="auto">
          <a:xfrm>
            <a:off x="2714625" y="5041900"/>
            <a:ext cx="1100138" cy="274638"/>
          </a:xfrm>
          <a:prstGeom prst="rect">
            <a:avLst/>
          </a:prstGeom>
          <a:noFill/>
          <a:ln w="9525">
            <a:noFill/>
            <a:miter lim="800000"/>
            <a:headEnd/>
            <a:tailEnd/>
          </a:ln>
        </p:spPr>
        <p:txBody>
          <a:bodyPr wrap="none">
            <a:spAutoFit/>
          </a:bodyPr>
          <a:lstStyle/>
          <a:p>
            <a:r>
              <a:rPr lang="en-US" sz="1200"/>
              <a:t>3. Redirection</a:t>
            </a:r>
          </a:p>
        </p:txBody>
      </p:sp>
      <p:sp>
        <p:nvSpPr>
          <p:cNvPr id="9231" name="Line 101"/>
          <p:cNvSpPr>
            <a:spLocks noChangeShapeType="1"/>
          </p:cNvSpPr>
          <p:nvPr/>
        </p:nvSpPr>
        <p:spPr bwMode="auto">
          <a:xfrm rot="3303953" flipV="1">
            <a:off x="2600325" y="3581401"/>
            <a:ext cx="714375" cy="1765300"/>
          </a:xfrm>
          <a:prstGeom prst="line">
            <a:avLst/>
          </a:prstGeom>
          <a:noFill/>
          <a:ln w="34925">
            <a:solidFill>
              <a:srgbClr val="FF0000"/>
            </a:solidFill>
            <a:prstDash val="sysDot"/>
            <a:round/>
            <a:headEnd/>
            <a:tailEnd type="triangle" w="med" len="med"/>
          </a:ln>
        </p:spPr>
        <p:txBody>
          <a:bodyPr/>
          <a:lstStyle/>
          <a:p>
            <a:endParaRPr lang="en-US"/>
          </a:p>
        </p:txBody>
      </p:sp>
      <p:sp>
        <p:nvSpPr>
          <p:cNvPr id="9232" name="Text Box 102"/>
          <p:cNvSpPr txBox="1">
            <a:spLocks noChangeArrowheads="1"/>
          </p:cNvSpPr>
          <p:nvPr/>
        </p:nvSpPr>
        <p:spPr bwMode="auto">
          <a:xfrm>
            <a:off x="3057525" y="3987800"/>
            <a:ext cx="3725863" cy="274638"/>
          </a:xfrm>
          <a:prstGeom prst="rect">
            <a:avLst/>
          </a:prstGeom>
          <a:noFill/>
          <a:ln w="9525">
            <a:noFill/>
            <a:miter lim="800000"/>
            <a:headEnd/>
            <a:tailEnd/>
          </a:ln>
        </p:spPr>
        <p:txBody>
          <a:bodyPr wrap="none">
            <a:spAutoFit/>
          </a:bodyPr>
          <a:lstStyle/>
          <a:p>
            <a:r>
              <a:rPr lang="en-US" sz="1200"/>
              <a:t>4. Downloader installed through browser vulnerability</a:t>
            </a:r>
          </a:p>
        </p:txBody>
      </p:sp>
      <p:sp>
        <p:nvSpPr>
          <p:cNvPr id="9233" name="Line 103"/>
          <p:cNvSpPr>
            <a:spLocks noChangeShapeType="1"/>
          </p:cNvSpPr>
          <p:nvPr/>
        </p:nvSpPr>
        <p:spPr bwMode="auto">
          <a:xfrm rot="3303953" flipV="1">
            <a:off x="6368257" y="3315493"/>
            <a:ext cx="552450" cy="1135063"/>
          </a:xfrm>
          <a:prstGeom prst="line">
            <a:avLst/>
          </a:prstGeom>
          <a:noFill/>
          <a:ln w="34925">
            <a:solidFill>
              <a:srgbClr val="FF0000"/>
            </a:solidFill>
            <a:prstDash val="sysDot"/>
            <a:round/>
            <a:headEnd/>
            <a:tailEnd type="triangle" w="med" len="med"/>
          </a:ln>
        </p:spPr>
        <p:txBody>
          <a:bodyPr/>
          <a:lstStyle/>
          <a:p>
            <a:endParaRPr lang="en-US"/>
          </a:p>
        </p:txBody>
      </p:sp>
      <p:sp>
        <p:nvSpPr>
          <p:cNvPr id="9234" name="Text Box 104"/>
          <p:cNvSpPr txBox="1">
            <a:spLocks noChangeArrowheads="1"/>
          </p:cNvSpPr>
          <p:nvPr/>
        </p:nvSpPr>
        <p:spPr bwMode="auto">
          <a:xfrm>
            <a:off x="5584825" y="4699000"/>
            <a:ext cx="2001838" cy="274638"/>
          </a:xfrm>
          <a:prstGeom prst="rect">
            <a:avLst/>
          </a:prstGeom>
          <a:noFill/>
          <a:ln w="9525">
            <a:noFill/>
            <a:miter lim="800000"/>
            <a:headEnd/>
            <a:tailEnd/>
          </a:ln>
        </p:spPr>
        <p:txBody>
          <a:bodyPr wrap="none">
            <a:spAutoFit/>
          </a:bodyPr>
          <a:lstStyle/>
          <a:p>
            <a:r>
              <a:rPr lang="en-US" sz="1200"/>
              <a:t>2. User visits legitimate site</a:t>
            </a:r>
          </a:p>
        </p:txBody>
      </p:sp>
      <p:sp>
        <p:nvSpPr>
          <p:cNvPr id="9235" name="Line 105"/>
          <p:cNvSpPr>
            <a:spLocks noChangeShapeType="1"/>
          </p:cNvSpPr>
          <p:nvPr/>
        </p:nvSpPr>
        <p:spPr bwMode="auto">
          <a:xfrm rot="3303953" flipH="1">
            <a:off x="5403057" y="4737894"/>
            <a:ext cx="101600" cy="890587"/>
          </a:xfrm>
          <a:prstGeom prst="line">
            <a:avLst/>
          </a:prstGeom>
          <a:noFill/>
          <a:ln w="34925">
            <a:solidFill>
              <a:srgbClr val="0000FF"/>
            </a:solidFill>
            <a:prstDash val="sysDot"/>
            <a:round/>
            <a:headEnd/>
            <a:tailEnd type="triangle" w="med" len="med"/>
          </a:ln>
        </p:spPr>
        <p:txBody>
          <a:bodyPr/>
          <a:lstStyle/>
          <a:p>
            <a:endParaRPr lang="en-US"/>
          </a:p>
        </p:txBody>
      </p:sp>
      <p:sp>
        <p:nvSpPr>
          <p:cNvPr id="9236" name="Line 106"/>
          <p:cNvSpPr>
            <a:spLocks noChangeShapeType="1"/>
          </p:cNvSpPr>
          <p:nvPr/>
        </p:nvSpPr>
        <p:spPr bwMode="auto">
          <a:xfrm rot="3303953" flipH="1">
            <a:off x="2266950" y="4733925"/>
            <a:ext cx="506413" cy="557213"/>
          </a:xfrm>
          <a:prstGeom prst="line">
            <a:avLst/>
          </a:prstGeom>
          <a:noFill/>
          <a:ln w="34925">
            <a:solidFill>
              <a:srgbClr val="FF0000"/>
            </a:solidFill>
            <a:prstDash val="sysDot"/>
            <a:round/>
            <a:headEnd/>
            <a:tailEnd type="triangle" w="med" len="med"/>
          </a:ln>
        </p:spPr>
        <p:txBody>
          <a:bodyPr/>
          <a:lstStyle/>
          <a:p>
            <a:endParaRPr lang="en-US"/>
          </a:p>
        </p:txBody>
      </p:sp>
      <p:sp>
        <p:nvSpPr>
          <p:cNvPr id="9237" name="Line 107"/>
          <p:cNvSpPr>
            <a:spLocks noChangeShapeType="1"/>
          </p:cNvSpPr>
          <p:nvPr/>
        </p:nvSpPr>
        <p:spPr bwMode="auto">
          <a:xfrm rot="3303953" flipH="1">
            <a:off x="5617369" y="2774156"/>
            <a:ext cx="1114425" cy="1249363"/>
          </a:xfrm>
          <a:prstGeom prst="line">
            <a:avLst/>
          </a:prstGeom>
          <a:noFill/>
          <a:ln w="34925">
            <a:solidFill>
              <a:srgbClr val="FF0000"/>
            </a:solidFill>
            <a:prstDash val="sysDot"/>
            <a:round/>
            <a:headEnd/>
            <a:tailEnd type="triangle" w="med" len="med"/>
          </a:ln>
        </p:spPr>
        <p:txBody>
          <a:bodyPr/>
          <a:lstStyle/>
          <a:p>
            <a:endParaRPr lang="en-US"/>
          </a:p>
        </p:txBody>
      </p:sp>
      <p:sp>
        <p:nvSpPr>
          <p:cNvPr id="9238" name="Text Box 108"/>
          <p:cNvSpPr txBox="1">
            <a:spLocks noChangeArrowheads="1"/>
          </p:cNvSpPr>
          <p:nvPr/>
        </p:nvSpPr>
        <p:spPr bwMode="auto">
          <a:xfrm>
            <a:off x="2371725" y="3111500"/>
            <a:ext cx="2936875" cy="274638"/>
          </a:xfrm>
          <a:prstGeom prst="rect">
            <a:avLst/>
          </a:prstGeom>
          <a:noFill/>
          <a:ln w="9525">
            <a:noFill/>
            <a:miter lim="800000"/>
            <a:headEnd/>
            <a:tailEnd/>
          </a:ln>
        </p:spPr>
        <p:txBody>
          <a:bodyPr wrap="none">
            <a:spAutoFit/>
          </a:bodyPr>
          <a:lstStyle/>
          <a:p>
            <a:r>
              <a:rPr lang="en-US" sz="1200"/>
              <a:t>5. Download and install additional threats</a:t>
            </a:r>
          </a:p>
        </p:txBody>
      </p:sp>
      <p:sp>
        <p:nvSpPr>
          <p:cNvPr id="9239" name="Line 109"/>
          <p:cNvSpPr>
            <a:spLocks noChangeShapeType="1"/>
          </p:cNvSpPr>
          <p:nvPr/>
        </p:nvSpPr>
        <p:spPr bwMode="auto">
          <a:xfrm rot="3303953" flipH="1">
            <a:off x="2023269" y="2380456"/>
            <a:ext cx="1114425" cy="1249363"/>
          </a:xfrm>
          <a:prstGeom prst="line">
            <a:avLst/>
          </a:prstGeom>
          <a:noFill/>
          <a:ln w="34925">
            <a:solidFill>
              <a:srgbClr val="FF0000"/>
            </a:solidFill>
            <a:prstDash val="sysDot"/>
            <a:round/>
            <a:headEnd/>
            <a:tailEnd type="triangle" w="med" len="med"/>
          </a:ln>
        </p:spPr>
        <p:txBody>
          <a:bodyPr/>
          <a:lstStyle/>
          <a:p>
            <a:endParaRPr lang="en-US"/>
          </a:p>
        </p:txBody>
      </p:sp>
      <p:pic>
        <p:nvPicPr>
          <p:cNvPr id="9240" name="Picture 110" descr="bot"/>
          <p:cNvPicPr>
            <a:picLocks noChangeAspect="1" noChangeArrowheads="1"/>
          </p:cNvPicPr>
          <p:nvPr/>
        </p:nvPicPr>
        <p:blipFill>
          <a:blip r:embed="rId6"/>
          <a:srcRect/>
          <a:stretch>
            <a:fillRect/>
          </a:stretch>
        </p:blipFill>
        <p:spPr bwMode="auto">
          <a:xfrm>
            <a:off x="533400" y="2411413"/>
            <a:ext cx="1211263" cy="946150"/>
          </a:xfrm>
          <a:prstGeom prst="rect">
            <a:avLst/>
          </a:prstGeom>
          <a:noFill/>
          <a:ln w="9525">
            <a:noFill/>
            <a:miter lim="800000"/>
            <a:headEnd/>
            <a:tailEnd/>
          </a:ln>
        </p:spPr>
      </p:pic>
      <p:sp>
        <p:nvSpPr>
          <p:cNvPr id="9241" name="Text Box 111"/>
          <p:cNvSpPr txBox="1">
            <a:spLocks noChangeArrowheads="1"/>
          </p:cNvSpPr>
          <p:nvPr/>
        </p:nvSpPr>
        <p:spPr bwMode="auto">
          <a:xfrm>
            <a:off x="339725" y="3467100"/>
            <a:ext cx="1358900" cy="457200"/>
          </a:xfrm>
          <a:prstGeom prst="rect">
            <a:avLst/>
          </a:prstGeom>
          <a:noFill/>
          <a:ln w="9525">
            <a:noFill/>
            <a:miter lim="800000"/>
            <a:headEnd/>
            <a:tailEnd/>
          </a:ln>
        </p:spPr>
        <p:txBody>
          <a:bodyPr wrap="none">
            <a:spAutoFit/>
          </a:bodyPr>
          <a:lstStyle/>
          <a:p>
            <a:r>
              <a:rPr lang="en-US" sz="1200"/>
              <a:t>Server hosting</a:t>
            </a:r>
          </a:p>
          <a:p>
            <a:r>
              <a:rPr lang="en-US" sz="1200"/>
              <a:t>additional threats</a:t>
            </a: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7C311EBC-EEDC-45BC-B7D1-F60E0150CBA4}" type="slidenum">
              <a:rPr lang="en-US"/>
              <a:pPr>
                <a:defRPr/>
              </a:pPr>
              <a:t>8</a:t>
            </a:fld>
            <a:endParaRPr lang="en-US"/>
          </a:p>
        </p:txBody>
      </p:sp>
      <p:sp>
        <p:nvSpPr>
          <p:cNvPr id="10243" name="Rectangle 2"/>
          <p:cNvSpPr>
            <a:spLocks noGrp="1" noChangeArrowheads="1"/>
          </p:cNvSpPr>
          <p:nvPr>
            <p:ph type="title"/>
          </p:nvPr>
        </p:nvSpPr>
        <p:spPr>
          <a:xfrm>
            <a:off x="552450" y="347663"/>
            <a:ext cx="7277100" cy="609600"/>
          </a:xfrm>
        </p:spPr>
        <p:txBody>
          <a:bodyPr/>
          <a:lstStyle/>
          <a:p>
            <a:pPr eaLnBrk="1" hangingPunct="1"/>
            <a:r>
              <a:rPr lang="en-US" smtClean="0"/>
              <a:t>Change in Tactics and Targets</a:t>
            </a:r>
          </a:p>
        </p:txBody>
      </p:sp>
      <p:sp>
        <p:nvSpPr>
          <p:cNvPr id="10244" name="Rectangle 3"/>
          <p:cNvSpPr>
            <a:spLocks noGrp="1" noChangeArrowheads="1"/>
          </p:cNvSpPr>
          <p:nvPr>
            <p:ph type="body" idx="1"/>
          </p:nvPr>
        </p:nvSpPr>
        <p:spPr>
          <a:xfrm>
            <a:off x="6550025" y="2425700"/>
            <a:ext cx="2593975" cy="5270500"/>
          </a:xfrm>
        </p:spPr>
        <p:txBody>
          <a:bodyPr/>
          <a:lstStyle/>
          <a:p>
            <a:pPr eaLnBrk="1" hangingPunct="1">
              <a:lnSpc>
                <a:spcPct val="85000"/>
              </a:lnSpc>
            </a:pPr>
            <a:r>
              <a:rPr lang="en-US" sz="2000" smtClean="0"/>
              <a:t>Why go to you when you’ll come to them?</a:t>
            </a:r>
          </a:p>
          <a:p>
            <a:pPr eaLnBrk="1" hangingPunct="1">
              <a:lnSpc>
                <a:spcPct val="85000"/>
              </a:lnSpc>
            </a:pPr>
            <a:endParaRPr lang="en-US" sz="2000" smtClean="0"/>
          </a:p>
          <a:p>
            <a:pPr eaLnBrk="1" hangingPunct="1">
              <a:lnSpc>
                <a:spcPct val="85000"/>
              </a:lnSpc>
            </a:pPr>
            <a:r>
              <a:rPr lang="en-US" sz="2000" smtClean="0"/>
              <a:t>Fertile ground</a:t>
            </a:r>
          </a:p>
          <a:p>
            <a:pPr eaLnBrk="1" hangingPunct="1">
              <a:lnSpc>
                <a:spcPct val="85000"/>
              </a:lnSpc>
            </a:pPr>
            <a:endParaRPr lang="en-US" sz="2000" smtClean="0"/>
          </a:p>
          <a:p>
            <a:pPr eaLnBrk="1" hangingPunct="1">
              <a:lnSpc>
                <a:spcPct val="85000"/>
              </a:lnSpc>
            </a:pPr>
            <a:r>
              <a:rPr lang="en-US" sz="2000" smtClean="0"/>
              <a:t>Difficult to police</a:t>
            </a:r>
          </a:p>
          <a:p>
            <a:pPr eaLnBrk="1" hangingPunct="1">
              <a:lnSpc>
                <a:spcPct val="85000"/>
              </a:lnSpc>
              <a:buFontTx/>
              <a:buNone/>
            </a:pPr>
            <a:endParaRPr lang="en-US" sz="2000" smtClean="0"/>
          </a:p>
        </p:txBody>
      </p:sp>
      <p:pic>
        <p:nvPicPr>
          <p:cNvPr id="10245" name="Picture 7" descr="utube-myspacehack"/>
          <p:cNvPicPr>
            <a:picLocks noChangeAspect="1" noChangeArrowheads="1"/>
          </p:cNvPicPr>
          <p:nvPr/>
        </p:nvPicPr>
        <p:blipFill>
          <a:blip r:embed="rId3"/>
          <a:srcRect/>
          <a:stretch>
            <a:fillRect/>
          </a:stretch>
        </p:blipFill>
        <p:spPr bwMode="auto">
          <a:xfrm>
            <a:off x="0" y="1339850"/>
            <a:ext cx="6351588" cy="49657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989EF9D5-35F5-4AB4-9021-55DCE83EC5A4}" type="slidenum">
              <a:rPr lang="en-US"/>
              <a:pPr>
                <a:defRPr/>
              </a:pPr>
              <a:t>9</a:t>
            </a:fld>
            <a:endParaRPr lang="en-US"/>
          </a:p>
        </p:txBody>
      </p:sp>
      <p:sp>
        <p:nvSpPr>
          <p:cNvPr id="11267" name="Rectangle 2"/>
          <p:cNvSpPr>
            <a:spLocks noGrp="1" noChangeArrowheads="1"/>
          </p:cNvSpPr>
          <p:nvPr>
            <p:ph type="title"/>
          </p:nvPr>
        </p:nvSpPr>
        <p:spPr>
          <a:xfrm>
            <a:off x="552450" y="347663"/>
            <a:ext cx="7277100" cy="609600"/>
          </a:xfrm>
        </p:spPr>
        <p:txBody>
          <a:bodyPr/>
          <a:lstStyle/>
          <a:p>
            <a:pPr eaLnBrk="1" hangingPunct="1"/>
            <a:r>
              <a:rPr lang="en-US" smtClean="0"/>
              <a:t>Increasing Regional Focus</a:t>
            </a:r>
          </a:p>
        </p:txBody>
      </p:sp>
      <p:sp>
        <p:nvSpPr>
          <p:cNvPr id="11268" name="Rectangle 3"/>
          <p:cNvSpPr>
            <a:spLocks noGrp="1" noChangeArrowheads="1"/>
          </p:cNvSpPr>
          <p:nvPr>
            <p:ph type="body" sz="half" idx="1"/>
          </p:nvPr>
        </p:nvSpPr>
        <p:spPr>
          <a:xfrm>
            <a:off x="711200" y="1282700"/>
            <a:ext cx="7724775" cy="1473200"/>
          </a:xfrm>
        </p:spPr>
        <p:txBody>
          <a:bodyPr/>
          <a:lstStyle/>
          <a:p>
            <a:pPr eaLnBrk="1" hangingPunct="1">
              <a:lnSpc>
                <a:spcPct val="85000"/>
              </a:lnSpc>
            </a:pPr>
            <a:r>
              <a:rPr lang="en-US" sz="2000" smtClean="0"/>
              <a:t>Threats are being tailored to specific regions and countries</a:t>
            </a:r>
          </a:p>
          <a:p>
            <a:pPr eaLnBrk="1" hangingPunct="1">
              <a:lnSpc>
                <a:spcPct val="85000"/>
              </a:lnSpc>
            </a:pPr>
            <a:r>
              <a:rPr lang="en-US" sz="2000" smtClean="0"/>
              <a:t>Some malicious code types are more prevalent in certain regions than others</a:t>
            </a:r>
          </a:p>
        </p:txBody>
      </p:sp>
      <p:pic>
        <p:nvPicPr>
          <p:cNvPr id="11269" name="Picture 4" descr="Fig28"/>
          <p:cNvPicPr>
            <a:picLocks noChangeAspect="1" noChangeArrowheads="1"/>
          </p:cNvPicPr>
          <p:nvPr/>
        </p:nvPicPr>
        <p:blipFill>
          <a:blip r:embed="rId3"/>
          <a:srcRect/>
          <a:stretch>
            <a:fillRect/>
          </a:stretch>
        </p:blipFill>
        <p:spPr bwMode="auto">
          <a:xfrm>
            <a:off x="2422525" y="2279650"/>
            <a:ext cx="4779963" cy="4097338"/>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p:txBody>
          <a:bodyPr/>
          <a:lstStyle/>
          <a:p>
            <a:pPr eaLnBrk="1" hangingPunct="1"/>
            <a:r>
              <a:rPr lang="en-US" sz="2000" smtClean="0"/>
              <a:t>Internet Security Threat Report Volume XII</a:t>
            </a:r>
            <a:br>
              <a:rPr lang="en-US" sz="2000" smtClean="0"/>
            </a:br>
            <a:r>
              <a:rPr lang="en-US" sz="2000" smtClean="0"/>
              <a:t>Key Facts and Figures</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EA15327F-CF4A-4BFD-9C71-931302F1B245}" type="slidenum">
              <a:rPr lang="en-US"/>
              <a:pPr>
                <a:defRPr/>
              </a:pPr>
              <a:t>11</a:t>
            </a:fld>
            <a:endParaRPr lang="en-US"/>
          </a:p>
        </p:txBody>
      </p:sp>
      <p:sp>
        <p:nvSpPr>
          <p:cNvPr id="13315" name="Rectangle 2"/>
          <p:cNvSpPr>
            <a:spLocks noGrp="1" noChangeArrowheads="1"/>
          </p:cNvSpPr>
          <p:nvPr>
            <p:ph type="title"/>
          </p:nvPr>
        </p:nvSpPr>
        <p:spPr>
          <a:xfrm>
            <a:off x="241300" y="260350"/>
            <a:ext cx="7277100" cy="609600"/>
          </a:xfrm>
        </p:spPr>
        <p:txBody>
          <a:bodyPr/>
          <a:lstStyle/>
          <a:p>
            <a:pPr eaLnBrk="1" hangingPunct="1"/>
            <a:r>
              <a:rPr lang="en-US" smtClean="0"/>
              <a:t>Attack Trends</a:t>
            </a:r>
            <a:br>
              <a:rPr lang="en-US" smtClean="0"/>
            </a:br>
            <a:r>
              <a:rPr lang="en-US" smtClean="0"/>
              <a:t>Malicious Activity</a:t>
            </a:r>
          </a:p>
        </p:txBody>
      </p:sp>
      <p:sp>
        <p:nvSpPr>
          <p:cNvPr id="13316" name="Text Box 3"/>
          <p:cNvSpPr txBox="1">
            <a:spLocks noChangeArrowheads="1"/>
          </p:cNvSpPr>
          <p:nvPr/>
        </p:nvSpPr>
        <p:spPr bwMode="auto">
          <a:xfrm>
            <a:off x="292100" y="1397000"/>
            <a:ext cx="8420100" cy="1400175"/>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600">
                <a:latin typeface="Arial" charset="0"/>
              </a:rPr>
              <a:t>Between January 1st and June 30th the United States was the top country for malicious activity (raw numbers) with 30% of the overall proportion. China was ranked second with 10%.</a:t>
            </a:r>
          </a:p>
          <a:p>
            <a:pPr marL="228600" indent="-228600" eaLnBrk="1" hangingPunct="1">
              <a:spcBef>
                <a:spcPct val="35000"/>
              </a:spcBef>
              <a:buSzPct val="80000"/>
              <a:buFontTx/>
              <a:buBlip>
                <a:blip r:embed="rId3"/>
              </a:buBlip>
            </a:pPr>
            <a:r>
              <a:rPr lang="en-US" sz="1600">
                <a:latin typeface="Arial" charset="0"/>
              </a:rPr>
              <a:t>When accounting for Internet populations, Israel was the top country with 11% followed by Canada with 6%.  Seven of the top ten countries in this metric were located in EMEA.</a:t>
            </a:r>
          </a:p>
        </p:txBody>
      </p:sp>
      <p:pic>
        <p:nvPicPr>
          <p:cNvPr id="13317" name="Picture 5" descr="Table02_MaliciousCountry_v4"/>
          <p:cNvPicPr>
            <a:picLocks noChangeAspect="1" noChangeArrowheads="1"/>
          </p:cNvPicPr>
          <p:nvPr/>
        </p:nvPicPr>
        <p:blipFill>
          <a:blip r:embed="rId4"/>
          <a:srcRect/>
          <a:stretch>
            <a:fillRect/>
          </a:stretch>
        </p:blipFill>
        <p:spPr bwMode="auto">
          <a:xfrm>
            <a:off x="981075" y="3138488"/>
            <a:ext cx="7253288" cy="2855912"/>
          </a:xfrm>
          <a:prstGeom prst="rect">
            <a:avLst/>
          </a:prstGeom>
          <a:noFill/>
          <a:ln w="9525">
            <a:noFill/>
            <a:miter lim="800000"/>
            <a:headEnd/>
            <a:tailEnd/>
          </a:ln>
        </p:spPr>
      </p:pic>
    </p:spTree>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7F9530BD-AD06-43C2-BB3A-D609C123E3DC}" type="slidenum">
              <a:rPr lang="en-US"/>
              <a:pPr>
                <a:defRPr/>
              </a:pPr>
              <a:t>12</a:t>
            </a:fld>
            <a:endParaRPr lang="en-US"/>
          </a:p>
        </p:txBody>
      </p:sp>
      <p:sp>
        <p:nvSpPr>
          <p:cNvPr id="14339" name="Rectangle 2"/>
          <p:cNvSpPr>
            <a:spLocks noGrp="1" noChangeArrowheads="1"/>
          </p:cNvSpPr>
          <p:nvPr>
            <p:ph type="title"/>
          </p:nvPr>
        </p:nvSpPr>
        <p:spPr>
          <a:xfrm>
            <a:off x="142875" y="236538"/>
            <a:ext cx="6699250" cy="763587"/>
          </a:xfrm>
        </p:spPr>
        <p:txBody>
          <a:bodyPr/>
          <a:lstStyle/>
          <a:p>
            <a:pPr eaLnBrk="1" hangingPunct="1"/>
            <a:r>
              <a:rPr lang="en-US" smtClean="0"/>
              <a:t>Attack Trends</a:t>
            </a:r>
            <a:br>
              <a:rPr lang="en-US" smtClean="0"/>
            </a:br>
            <a:r>
              <a:rPr lang="en-US" smtClean="0"/>
              <a:t>Underground Economy Servers</a:t>
            </a:r>
          </a:p>
        </p:txBody>
      </p:sp>
      <p:sp>
        <p:nvSpPr>
          <p:cNvPr id="14340" name="Text Box 11"/>
          <p:cNvSpPr txBox="1">
            <a:spLocks noChangeArrowheads="1"/>
          </p:cNvSpPr>
          <p:nvPr/>
        </p:nvSpPr>
        <p:spPr bwMode="auto">
          <a:xfrm>
            <a:off x="257175" y="1362075"/>
            <a:ext cx="8420100" cy="1730375"/>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600">
                <a:latin typeface="Arial" charset="0"/>
              </a:rPr>
              <a:t>Trading in credit cards, identities, online payment services, bank accounts, bots, fraud tools, etc. are ranked according to goods most frequently offered for sale on underground economy servers.</a:t>
            </a:r>
          </a:p>
          <a:p>
            <a:pPr marL="228600" indent="-228600" eaLnBrk="1" hangingPunct="1">
              <a:spcBef>
                <a:spcPct val="35000"/>
              </a:spcBef>
              <a:buSzPct val="80000"/>
              <a:buFontTx/>
              <a:buBlip>
                <a:blip r:embed="rId3"/>
              </a:buBlip>
            </a:pPr>
            <a:r>
              <a:rPr lang="en-US" sz="1600">
                <a:latin typeface="Arial" charset="0"/>
              </a:rPr>
              <a:t>Credit cards were the most frequently advertised item (22%) followed by bank accounts (21%).</a:t>
            </a:r>
          </a:p>
          <a:p>
            <a:pPr marL="228600" indent="-228600" eaLnBrk="1" hangingPunct="1">
              <a:spcBef>
                <a:spcPct val="35000"/>
              </a:spcBef>
              <a:buSzPct val="80000"/>
              <a:buFontTx/>
              <a:buBlip>
                <a:blip r:embed="rId3"/>
              </a:buBlip>
            </a:pPr>
            <a:r>
              <a:rPr lang="en-US" sz="1600">
                <a:latin typeface="Arial" charset="0"/>
              </a:rPr>
              <a:t>Email passwords sell for almost as much as a bank account. </a:t>
            </a:r>
          </a:p>
        </p:txBody>
      </p:sp>
      <p:pic>
        <p:nvPicPr>
          <p:cNvPr id="14341" name="Picture 142" descr="Tbl1"/>
          <p:cNvPicPr>
            <a:picLocks noChangeAspect="1" noChangeArrowheads="1"/>
          </p:cNvPicPr>
          <p:nvPr/>
        </p:nvPicPr>
        <p:blipFill>
          <a:blip r:embed="rId4"/>
          <a:srcRect/>
          <a:stretch>
            <a:fillRect/>
          </a:stretch>
        </p:blipFill>
        <p:spPr bwMode="auto">
          <a:xfrm>
            <a:off x="1362075" y="3498850"/>
            <a:ext cx="6330950" cy="2682875"/>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10"/>
          </p:nvPr>
        </p:nvSpPr>
        <p:spPr/>
        <p:txBody>
          <a:bodyPr/>
          <a:lstStyle/>
          <a:p>
            <a:pPr>
              <a:defRPr/>
            </a:pPr>
            <a:fld id="{ADA90EFC-4388-4E6D-92AD-3BB10F6D17D7}" type="slidenum">
              <a:rPr lang="en-US"/>
              <a:pPr>
                <a:defRPr/>
              </a:pPr>
              <a:t>13</a:t>
            </a:fld>
            <a:endParaRPr lang="en-US"/>
          </a:p>
        </p:txBody>
      </p:sp>
      <p:sp>
        <p:nvSpPr>
          <p:cNvPr id="15363" name="Rectangle 2"/>
          <p:cNvSpPr>
            <a:spLocks noGrp="1" noChangeArrowheads="1"/>
          </p:cNvSpPr>
          <p:nvPr>
            <p:ph type="title"/>
          </p:nvPr>
        </p:nvSpPr>
        <p:spPr>
          <a:xfrm>
            <a:off x="177800" y="260350"/>
            <a:ext cx="7277100" cy="609600"/>
          </a:xfrm>
        </p:spPr>
        <p:txBody>
          <a:bodyPr/>
          <a:lstStyle/>
          <a:p>
            <a:pPr eaLnBrk="1" hangingPunct="1"/>
            <a:r>
              <a:rPr lang="en-US" smtClean="0"/>
              <a:t>Attack Trends</a:t>
            </a:r>
            <a:br>
              <a:rPr lang="en-US" smtClean="0"/>
            </a:br>
            <a:r>
              <a:rPr lang="en-US" smtClean="0"/>
              <a:t>Data Breaches </a:t>
            </a:r>
          </a:p>
        </p:txBody>
      </p:sp>
      <p:sp>
        <p:nvSpPr>
          <p:cNvPr id="15364" name="Text Box 3"/>
          <p:cNvSpPr txBox="1">
            <a:spLocks noChangeArrowheads="1"/>
          </p:cNvSpPr>
          <p:nvPr/>
        </p:nvSpPr>
        <p:spPr bwMode="auto">
          <a:xfrm>
            <a:off x="266700" y="1371600"/>
            <a:ext cx="8191500" cy="1974850"/>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600">
                <a:latin typeface="Arial" charset="0"/>
              </a:rPr>
              <a:t>Information on data breaches that could lead to identity theft.  Data collected is not</a:t>
            </a:r>
            <a:r>
              <a:rPr lang="en-US" sz="1600" b="1">
                <a:latin typeface="Arial" charset="0"/>
              </a:rPr>
              <a:t> </a:t>
            </a:r>
            <a:r>
              <a:rPr lang="en-US" sz="1600">
                <a:latin typeface="Arial" charset="0"/>
              </a:rPr>
              <a:t>Symantec data.</a:t>
            </a:r>
          </a:p>
          <a:p>
            <a:pPr marL="228600" indent="-228600" eaLnBrk="1" hangingPunct="1">
              <a:spcBef>
                <a:spcPct val="35000"/>
              </a:spcBef>
              <a:buSzPct val="80000"/>
              <a:buFontTx/>
              <a:buBlip>
                <a:blip r:embed="rId3"/>
              </a:buBlip>
            </a:pPr>
            <a:r>
              <a:rPr lang="en-US" sz="1600">
                <a:latin typeface="Arial" charset="0"/>
              </a:rPr>
              <a:t>The Education sector accounted for the majority of data breaches with 30%, followed by Government (26%) and Healthcare (15%) - almost half of breaches (46%) were due to theft or loss with hacking only accounting for 16%.</a:t>
            </a:r>
          </a:p>
          <a:p>
            <a:pPr marL="228600" indent="-228600" eaLnBrk="1" hangingPunct="1">
              <a:spcBef>
                <a:spcPct val="35000"/>
              </a:spcBef>
              <a:buSzPct val="80000"/>
              <a:buFontTx/>
              <a:buBlip>
                <a:blip r:embed="rId3"/>
              </a:buBlip>
            </a:pPr>
            <a:r>
              <a:rPr lang="en-US" sz="1600">
                <a:latin typeface="Arial" charset="0"/>
              </a:rPr>
              <a:t>The retail sector was responsible for 85% of exposed identities followed by Government.  Where identities were exposed, 73% were due to hacking.</a:t>
            </a:r>
          </a:p>
        </p:txBody>
      </p:sp>
      <p:pic>
        <p:nvPicPr>
          <p:cNvPr id="15365" name="Picture 15" descr="Fig8"/>
          <p:cNvPicPr>
            <a:picLocks noChangeAspect="1" noChangeArrowheads="1"/>
          </p:cNvPicPr>
          <p:nvPr/>
        </p:nvPicPr>
        <p:blipFill>
          <a:blip r:embed="rId4"/>
          <a:srcRect/>
          <a:stretch>
            <a:fillRect/>
          </a:stretch>
        </p:blipFill>
        <p:spPr bwMode="auto">
          <a:xfrm>
            <a:off x="209550" y="3579813"/>
            <a:ext cx="4686300" cy="2954337"/>
          </a:xfrm>
          <a:prstGeom prst="rect">
            <a:avLst/>
          </a:prstGeom>
          <a:noFill/>
          <a:ln w="9525">
            <a:noFill/>
            <a:miter lim="800000"/>
            <a:headEnd/>
            <a:tailEnd/>
          </a:ln>
        </p:spPr>
      </p:pic>
      <p:pic>
        <p:nvPicPr>
          <p:cNvPr id="15366" name="Picture 16" descr="Fig10"/>
          <p:cNvPicPr>
            <a:picLocks noChangeAspect="1" noChangeArrowheads="1"/>
          </p:cNvPicPr>
          <p:nvPr/>
        </p:nvPicPr>
        <p:blipFill>
          <a:blip r:embed="rId5"/>
          <a:srcRect/>
          <a:stretch>
            <a:fillRect/>
          </a:stretch>
        </p:blipFill>
        <p:spPr bwMode="auto">
          <a:xfrm>
            <a:off x="5389563" y="3581400"/>
            <a:ext cx="3113087" cy="2962275"/>
          </a:xfrm>
          <a:prstGeom prst="rect">
            <a:avLst/>
          </a:prstGeom>
          <a:noFill/>
          <a:ln w="9525">
            <a:noFill/>
            <a:miter lim="800000"/>
            <a:headEnd/>
            <a:tailEnd/>
          </a:ln>
        </p:spPr>
      </p:pic>
    </p:spTree>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7ABFF063-03D1-4593-9325-3DB678E38E5C}" type="slidenum">
              <a:rPr lang="en-US"/>
              <a:pPr>
                <a:defRPr/>
              </a:pPr>
              <a:t>14</a:t>
            </a:fld>
            <a:endParaRPr lang="en-US"/>
          </a:p>
        </p:txBody>
      </p:sp>
      <p:sp>
        <p:nvSpPr>
          <p:cNvPr id="16387" name="Rectangle 2"/>
          <p:cNvSpPr>
            <a:spLocks noGrp="1" noChangeArrowheads="1"/>
          </p:cNvSpPr>
          <p:nvPr>
            <p:ph type="title"/>
          </p:nvPr>
        </p:nvSpPr>
        <p:spPr>
          <a:xfrm>
            <a:off x="174625" y="234950"/>
            <a:ext cx="7277100" cy="609600"/>
          </a:xfrm>
        </p:spPr>
        <p:txBody>
          <a:bodyPr/>
          <a:lstStyle/>
          <a:p>
            <a:pPr eaLnBrk="1" hangingPunct="1"/>
            <a:r>
              <a:rPr lang="en-US" smtClean="0"/>
              <a:t>Attack Trends</a:t>
            </a:r>
            <a:br>
              <a:rPr lang="en-US" smtClean="0"/>
            </a:br>
            <a:r>
              <a:rPr lang="en-US" smtClean="0"/>
              <a:t>Bot Networks</a:t>
            </a:r>
          </a:p>
        </p:txBody>
      </p:sp>
      <p:sp>
        <p:nvSpPr>
          <p:cNvPr id="16388" name="Text Box 94"/>
          <p:cNvSpPr txBox="1">
            <a:spLocks noChangeArrowheads="1"/>
          </p:cNvSpPr>
          <p:nvPr/>
        </p:nvSpPr>
        <p:spPr bwMode="auto">
          <a:xfrm>
            <a:off x="215900" y="1358900"/>
            <a:ext cx="8191500" cy="3038475"/>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600">
                <a:latin typeface="Arial" charset="0"/>
              </a:rPr>
              <a:t>During the current reporting period Symantec observed an average of 52,771 active bot network computers per day, a 17% decrease from the last half of 2006.  The worldwide total of distinct bot-infected computers that Symantec identified dropped to  5,029,309 - a 17% decrease.  Year over year, this still represents a 7% increase.</a:t>
            </a:r>
          </a:p>
          <a:p>
            <a:pPr marL="228600" indent="-228600" eaLnBrk="1" hangingPunct="1">
              <a:spcBef>
                <a:spcPct val="35000"/>
              </a:spcBef>
              <a:buSzPct val="80000"/>
              <a:buFontTx/>
              <a:buBlip>
                <a:blip r:embed="rId3"/>
              </a:buBlip>
            </a:pPr>
            <a:r>
              <a:rPr lang="en-US" sz="1600">
                <a:latin typeface="Arial" charset="0"/>
              </a:rPr>
              <a:t>Command and control servers decreased during this period to 4,622 - a 3% decrease.  The United States continues to have the highest number of command and control servers worldwide with 43% - a 3% increase from its previous total. </a:t>
            </a:r>
          </a:p>
          <a:p>
            <a:pPr marL="228600" indent="-228600" eaLnBrk="1" hangingPunct="1">
              <a:spcBef>
                <a:spcPct val="35000"/>
              </a:spcBef>
              <a:buSzPct val="80000"/>
              <a:buFontTx/>
              <a:buBlip>
                <a:blip r:embed="rId3"/>
              </a:buBlip>
            </a:pPr>
            <a:r>
              <a:rPr lang="en-US" sz="1600">
                <a:latin typeface="Arial" charset="0"/>
              </a:rPr>
              <a:t>China has increased its global proportion of bot-infected computers to 29% while the United States continues to decline somewhat. China’s bot growth has slowed since last year when it increased by 15%.</a:t>
            </a:r>
          </a:p>
          <a:p>
            <a:pPr marL="228600" indent="-228600" eaLnBrk="1" hangingPunct="1">
              <a:spcBef>
                <a:spcPct val="35000"/>
              </a:spcBef>
              <a:buSzPct val="80000"/>
              <a:buFontTx/>
              <a:buBlip>
                <a:blip r:embed="rId3"/>
              </a:buBlip>
            </a:pPr>
            <a:endParaRPr lang="en-US" sz="1600">
              <a:latin typeface="Arial" charset="0"/>
            </a:endParaRPr>
          </a:p>
        </p:txBody>
      </p:sp>
      <p:pic>
        <p:nvPicPr>
          <p:cNvPr id="16389" name="Picture 99" descr="Fig17"/>
          <p:cNvPicPr>
            <a:picLocks noChangeAspect="1" noChangeArrowheads="1"/>
          </p:cNvPicPr>
          <p:nvPr/>
        </p:nvPicPr>
        <p:blipFill>
          <a:blip r:embed="rId4"/>
          <a:srcRect/>
          <a:stretch>
            <a:fillRect/>
          </a:stretch>
        </p:blipFill>
        <p:spPr bwMode="auto">
          <a:xfrm>
            <a:off x="1865313" y="4117975"/>
            <a:ext cx="5683250" cy="2295525"/>
          </a:xfrm>
          <a:prstGeom prst="rect">
            <a:avLst/>
          </a:prstGeom>
          <a:noFill/>
          <a:ln w="9525">
            <a:noFill/>
            <a:miter lim="800000"/>
            <a:headEnd/>
            <a:tailEnd/>
          </a:ln>
        </p:spPr>
      </p:pic>
    </p:spTree>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64F223A4-FF67-42A1-8C44-470AAB279F72}" type="slidenum">
              <a:rPr lang="en-US"/>
              <a:pPr>
                <a:defRPr/>
              </a:pPr>
              <a:t>15</a:t>
            </a:fld>
            <a:endParaRPr lang="en-US"/>
          </a:p>
        </p:txBody>
      </p:sp>
      <p:sp>
        <p:nvSpPr>
          <p:cNvPr id="17411" name="Rectangle 2"/>
          <p:cNvSpPr>
            <a:spLocks noGrp="1" noChangeArrowheads="1"/>
          </p:cNvSpPr>
          <p:nvPr>
            <p:ph type="title"/>
          </p:nvPr>
        </p:nvSpPr>
        <p:spPr>
          <a:xfrm>
            <a:off x="254000" y="241300"/>
            <a:ext cx="9144000" cy="609600"/>
          </a:xfrm>
        </p:spPr>
        <p:txBody>
          <a:bodyPr/>
          <a:lstStyle/>
          <a:p>
            <a:pPr eaLnBrk="1" hangingPunct="1"/>
            <a:r>
              <a:rPr lang="en-US" smtClean="0"/>
              <a:t>Vulnerability Trends</a:t>
            </a:r>
            <a:br>
              <a:rPr lang="en-US" smtClean="0"/>
            </a:br>
            <a:r>
              <a:rPr lang="en-US" smtClean="0"/>
              <a:t>Browser Vulnerabilities and W.O.E.</a:t>
            </a:r>
          </a:p>
        </p:txBody>
      </p:sp>
      <p:sp>
        <p:nvSpPr>
          <p:cNvPr id="17412" name="Text Box 3"/>
          <p:cNvSpPr txBox="1">
            <a:spLocks noChangeArrowheads="1"/>
          </p:cNvSpPr>
          <p:nvPr/>
        </p:nvSpPr>
        <p:spPr bwMode="auto">
          <a:xfrm>
            <a:off x="250825" y="1377950"/>
            <a:ext cx="7915275" cy="2060575"/>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400">
                <a:latin typeface="Arial" charset="0"/>
              </a:rPr>
              <a:t>Microsoft had the highest number of documented vulnerabilities with 39 followed by Mozilla with 34. Both these vendors also had the highest window of exposure at 5 days each.</a:t>
            </a:r>
          </a:p>
          <a:p>
            <a:pPr marL="228600" indent="-228600" eaLnBrk="1" hangingPunct="1">
              <a:spcBef>
                <a:spcPct val="35000"/>
              </a:spcBef>
              <a:buSzPct val="80000"/>
              <a:buFontTx/>
              <a:buBlip>
                <a:blip r:embed="rId3"/>
              </a:buBlip>
            </a:pPr>
            <a:r>
              <a:rPr lang="en-US" sz="1400">
                <a:latin typeface="Arial" charset="0"/>
              </a:rPr>
              <a:t>Safari and Opera were the only browsers to experience an increase in documented vulnerabilities this period.</a:t>
            </a:r>
          </a:p>
          <a:p>
            <a:pPr marL="228600" indent="-228600" eaLnBrk="1" hangingPunct="1">
              <a:spcBef>
                <a:spcPct val="35000"/>
              </a:spcBef>
              <a:buSzPct val="80000"/>
              <a:buFontTx/>
              <a:buBlip>
                <a:blip r:embed="rId3"/>
              </a:buBlip>
            </a:pPr>
            <a:r>
              <a:rPr lang="en-US" sz="1400">
                <a:latin typeface="Arial" charset="0"/>
              </a:rPr>
              <a:t>There were 25 vulnerabilities documented in Safari this period, a significant increase from the 4 documented in the last half of 2006. However, Safari had the shortest window of exposure at only 3 days. </a:t>
            </a:r>
          </a:p>
          <a:p>
            <a:pPr marL="228600" indent="-228600" eaLnBrk="1" hangingPunct="1">
              <a:spcBef>
                <a:spcPct val="35000"/>
              </a:spcBef>
              <a:buSzPct val="80000"/>
              <a:buFontTx/>
              <a:buBlip>
                <a:blip r:embed="rId3"/>
              </a:buBlip>
            </a:pPr>
            <a:endParaRPr lang="en-US" sz="1600">
              <a:latin typeface="Arial" charset="0"/>
            </a:endParaRPr>
          </a:p>
        </p:txBody>
      </p:sp>
      <p:pic>
        <p:nvPicPr>
          <p:cNvPr id="17413" name="Picture 12" descr="Fig21"/>
          <p:cNvPicPr>
            <a:picLocks noChangeAspect="1" noChangeArrowheads="1"/>
          </p:cNvPicPr>
          <p:nvPr/>
        </p:nvPicPr>
        <p:blipFill>
          <a:blip r:embed="rId4"/>
          <a:srcRect/>
          <a:stretch>
            <a:fillRect/>
          </a:stretch>
        </p:blipFill>
        <p:spPr bwMode="auto">
          <a:xfrm>
            <a:off x="1420813" y="3178175"/>
            <a:ext cx="5781675" cy="3292475"/>
          </a:xfrm>
          <a:prstGeom prst="rect">
            <a:avLst/>
          </a:prstGeom>
          <a:noFill/>
          <a:ln w="9525">
            <a:noFill/>
            <a:miter lim="800000"/>
            <a:headEnd/>
            <a:tailEnd/>
          </a:ln>
        </p:spPr>
      </p:pic>
    </p:spTree>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A772EDAE-87A9-45BB-94DC-5220AC622C78}" type="slidenum">
              <a:rPr lang="en-US"/>
              <a:pPr>
                <a:defRPr/>
              </a:pPr>
              <a:t>16</a:t>
            </a:fld>
            <a:endParaRPr lang="en-US"/>
          </a:p>
        </p:txBody>
      </p:sp>
      <p:sp>
        <p:nvSpPr>
          <p:cNvPr id="18435" name="Rectangle 2"/>
          <p:cNvSpPr>
            <a:spLocks noGrp="1" noChangeArrowheads="1"/>
          </p:cNvSpPr>
          <p:nvPr>
            <p:ph type="title"/>
          </p:nvPr>
        </p:nvSpPr>
        <p:spPr>
          <a:xfrm>
            <a:off x="269875" y="215900"/>
            <a:ext cx="6699250" cy="952500"/>
          </a:xfrm>
        </p:spPr>
        <p:txBody>
          <a:bodyPr/>
          <a:lstStyle/>
          <a:p>
            <a:pPr eaLnBrk="1" hangingPunct="1"/>
            <a:r>
              <a:rPr lang="en-US" smtClean="0"/>
              <a:t>Vulnerability Trends</a:t>
            </a:r>
            <a:br>
              <a:rPr lang="en-US" smtClean="0"/>
            </a:br>
            <a:r>
              <a:rPr lang="en-US" smtClean="0"/>
              <a:t>Browser plug-in vulnerabilities </a:t>
            </a:r>
          </a:p>
        </p:txBody>
      </p:sp>
      <p:sp>
        <p:nvSpPr>
          <p:cNvPr id="18436" name="Text Box 13"/>
          <p:cNvSpPr txBox="1">
            <a:spLocks noChangeArrowheads="1"/>
          </p:cNvSpPr>
          <p:nvPr/>
        </p:nvSpPr>
        <p:spPr bwMode="auto">
          <a:xfrm>
            <a:off x="238125" y="1365250"/>
            <a:ext cx="7915275" cy="1635125"/>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400">
                <a:latin typeface="Arial" charset="0"/>
              </a:rPr>
              <a:t>Vulnerabilities in Web browser plug-ins are frequently exploited to install malicious software.</a:t>
            </a:r>
          </a:p>
          <a:p>
            <a:pPr marL="228600" indent="-228600" eaLnBrk="1" hangingPunct="1">
              <a:spcBef>
                <a:spcPct val="35000"/>
              </a:spcBef>
              <a:buSzPct val="80000"/>
              <a:buFontTx/>
              <a:buBlip>
                <a:blip r:embed="rId3"/>
              </a:buBlip>
            </a:pPr>
            <a:r>
              <a:rPr lang="en-US" sz="1400">
                <a:latin typeface="Arial" charset="0"/>
              </a:rPr>
              <a:t>In the first half of 2007, 237 vulnerabilities affecting browser plug-ins were documented compared to 108 in all of 2006.</a:t>
            </a:r>
          </a:p>
          <a:p>
            <a:pPr marL="228600" indent="-228600" eaLnBrk="1" hangingPunct="1">
              <a:spcBef>
                <a:spcPct val="35000"/>
              </a:spcBef>
              <a:buSzPct val="80000"/>
              <a:buFontTx/>
              <a:buBlip>
                <a:blip r:embed="rId3"/>
              </a:buBlip>
            </a:pPr>
            <a:r>
              <a:rPr lang="en-US" sz="1400">
                <a:latin typeface="Arial" charset="0"/>
              </a:rPr>
              <a:t>89% of browser plug-in vulnerabilities affected ActiveX components for Internet Explorer, an increase over the 58% in the previous period.</a:t>
            </a:r>
          </a:p>
          <a:p>
            <a:pPr marL="228600" indent="-228600" eaLnBrk="1" hangingPunct="1">
              <a:spcBef>
                <a:spcPct val="35000"/>
              </a:spcBef>
              <a:buSzPct val="80000"/>
              <a:buFontTx/>
              <a:buBlip>
                <a:blip r:embed="rId3"/>
              </a:buBlip>
            </a:pPr>
            <a:endParaRPr lang="en-US" sz="1600">
              <a:latin typeface="Arial" charset="0"/>
            </a:endParaRPr>
          </a:p>
        </p:txBody>
      </p:sp>
      <p:pic>
        <p:nvPicPr>
          <p:cNvPr id="18437" name="Picture 20" descr="Fig24"/>
          <p:cNvPicPr>
            <a:picLocks noChangeAspect="1" noChangeArrowheads="1"/>
          </p:cNvPicPr>
          <p:nvPr/>
        </p:nvPicPr>
        <p:blipFill>
          <a:blip r:embed="rId4"/>
          <a:srcRect/>
          <a:stretch>
            <a:fillRect/>
          </a:stretch>
        </p:blipFill>
        <p:spPr bwMode="auto">
          <a:xfrm>
            <a:off x="1277938" y="2819400"/>
            <a:ext cx="6334125" cy="3571875"/>
          </a:xfrm>
          <a:prstGeom prst="rect">
            <a:avLst/>
          </a:prstGeom>
          <a:noFill/>
          <a:ln w="9525">
            <a:noFill/>
            <a:miter lim="800000"/>
            <a:headEnd/>
            <a:tailEnd/>
          </a:ln>
        </p:spPr>
      </p:pic>
    </p:spTree>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246D5366-F5A3-47F2-9E9F-13F4324F1975}" type="slidenum">
              <a:rPr lang="en-US"/>
              <a:pPr>
                <a:defRPr/>
              </a:pPr>
              <a:t>17</a:t>
            </a:fld>
            <a:endParaRPr lang="en-US"/>
          </a:p>
        </p:txBody>
      </p:sp>
      <p:sp>
        <p:nvSpPr>
          <p:cNvPr id="19459" name="Rectangle 2"/>
          <p:cNvSpPr>
            <a:spLocks noGrp="1" noChangeArrowheads="1"/>
          </p:cNvSpPr>
          <p:nvPr>
            <p:ph type="title"/>
          </p:nvPr>
        </p:nvSpPr>
        <p:spPr>
          <a:xfrm>
            <a:off x="0" y="393700"/>
            <a:ext cx="8750300" cy="609600"/>
          </a:xfrm>
        </p:spPr>
        <p:txBody>
          <a:bodyPr/>
          <a:lstStyle/>
          <a:p>
            <a:pPr eaLnBrk="1" hangingPunct="1"/>
            <a:r>
              <a:rPr lang="en-US" smtClean="0"/>
              <a:t>Vulnerability Trends</a:t>
            </a:r>
            <a:br>
              <a:rPr lang="en-US" smtClean="0"/>
            </a:br>
            <a:r>
              <a:rPr lang="en-US" smtClean="0"/>
              <a:t>Unpatched vulnerabilities by vendor </a:t>
            </a:r>
          </a:p>
        </p:txBody>
      </p:sp>
      <p:sp>
        <p:nvSpPr>
          <p:cNvPr id="19460" name="Text Box 26"/>
          <p:cNvSpPr txBox="1">
            <a:spLocks noChangeArrowheads="1"/>
          </p:cNvSpPr>
          <p:nvPr/>
        </p:nvSpPr>
        <p:spPr bwMode="auto">
          <a:xfrm>
            <a:off x="241300" y="1362075"/>
            <a:ext cx="8356600" cy="1517650"/>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400">
                <a:latin typeface="Arial" charset="0"/>
              </a:rPr>
              <a:t>90 of the documented vulnerabilities in the period were unpatched compared to 94 in the previous period.</a:t>
            </a:r>
          </a:p>
          <a:p>
            <a:pPr marL="228600" indent="-228600" eaLnBrk="1" hangingPunct="1">
              <a:spcBef>
                <a:spcPct val="35000"/>
              </a:spcBef>
              <a:buSzPct val="80000"/>
              <a:buFontTx/>
              <a:buBlip>
                <a:blip r:embed="rId3"/>
              </a:buBlip>
            </a:pPr>
            <a:r>
              <a:rPr lang="en-US" sz="1400">
                <a:latin typeface="Arial" charset="0"/>
              </a:rPr>
              <a:t>Microsoft had the most unpatched vulnerabilities at 64. This is lower than the 75 unpatched vulnerabilities in the second half of 2006.</a:t>
            </a:r>
          </a:p>
          <a:p>
            <a:pPr marL="228600" indent="-228600" eaLnBrk="1" hangingPunct="1">
              <a:spcBef>
                <a:spcPct val="35000"/>
              </a:spcBef>
              <a:buSzPct val="80000"/>
              <a:buFontTx/>
              <a:buBlip>
                <a:blip r:embed="rId3"/>
              </a:buBlip>
            </a:pPr>
            <a:r>
              <a:rPr lang="en-US" sz="1400">
                <a:latin typeface="Arial" charset="0"/>
              </a:rPr>
              <a:t>Oracle had 13 unpatched vulnerabilities in the first half of 2007, an increase over the 7 documented in the previous period.</a:t>
            </a:r>
            <a:endParaRPr lang="en-US" sz="1600">
              <a:latin typeface="Arial" charset="0"/>
            </a:endParaRPr>
          </a:p>
        </p:txBody>
      </p:sp>
      <p:pic>
        <p:nvPicPr>
          <p:cNvPr id="19461" name="Picture 36" descr="Tbl5"/>
          <p:cNvPicPr>
            <a:picLocks noChangeAspect="1" noChangeArrowheads="1"/>
          </p:cNvPicPr>
          <p:nvPr/>
        </p:nvPicPr>
        <p:blipFill>
          <a:blip r:embed="rId4"/>
          <a:srcRect/>
          <a:stretch>
            <a:fillRect/>
          </a:stretch>
        </p:blipFill>
        <p:spPr bwMode="auto">
          <a:xfrm>
            <a:off x="1420813" y="3230563"/>
            <a:ext cx="6302375" cy="3278187"/>
          </a:xfrm>
          <a:prstGeom prst="rect">
            <a:avLst/>
          </a:prstGeom>
          <a:noFill/>
          <a:ln w="9525">
            <a:noFill/>
            <a:miter lim="800000"/>
            <a:headEnd/>
            <a:tailEnd/>
          </a:ln>
        </p:spPr>
      </p:pic>
    </p:spTree>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fld id="{0748C214-0093-420F-940A-8C320E1A5508}" type="slidenum">
              <a:rPr lang="en-US"/>
              <a:pPr>
                <a:defRPr/>
              </a:pPr>
              <a:t>18</a:t>
            </a:fld>
            <a:endParaRPr lang="en-US"/>
          </a:p>
        </p:txBody>
      </p:sp>
      <p:sp>
        <p:nvSpPr>
          <p:cNvPr id="20483" name="Rectangle 2"/>
          <p:cNvSpPr>
            <a:spLocks noGrp="1" noChangeArrowheads="1"/>
          </p:cNvSpPr>
          <p:nvPr>
            <p:ph type="title"/>
          </p:nvPr>
        </p:nvSpPr>
        <p:spPr>
          <a:xfrm>
            <a:off x="228600" y="254000"/>
            <a:ext cx="9144000" cy="609600"/>
          </a:xfrm>
        </p:spPr>
        <p:txBody>
          <a:bodyPr/>
          <a:lstStyle/>
          <a:p>
            <a:pPr eaLnBrk="1" hangingPunct="1"/>
            <a:r>
              <a:rPr lang="en-US" smtClean="0"/>
              <a:t>Vulnerability Trends</a:t>
            </a:r>
            <a:br>
              <a:rPr lang="en-US" smtClean="0"/>
            </a:br>
            <a:r>
              <a:rPr lang="en-US" smtClean="0"/>
              <a:t>Additional Metrics</a:t>
            </a:r>
          </a:p>
        </p:txBody>
      </p:sp>
      <p:sp>
        <p:nvSpPr>
          <p:cNvPr id="20484" name="Text Box 3"/>
          <p:cNvSpPr txBox="1">
            <a:spLocks noChangeArrowheads="1"/>
          </p:cNvSpPr>
          <p:nvPr/>
        </p:nvSpPr>
        <p:spPr bwMode="auto">
          <a:xfrm>
            <a:off x="238125" y="1377950"/>
            <a:ext cx="7915275" cy="3422650"/>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400">
                <a:latin typeface="Arial" charset="0"/>
              </a:rPr>
              <a:t>Symantec documented 2,461 vulnerabilities in the current reporting period, 3% fewer than the previous reporting period.</a:t>
            </a:r>
          </a:p>
          <a:p>
            <a:pPr marL="228600" indent="-228600" eaLnBrk="1" hangingPunct="1">
              <a:spcBef>
                <a:spcPct val="35000"/>
              </a:spcBef>
              <a:buSzPct val="80000"/>
              <a:buFontTx/>
              <a:buBlip>
                <a:blip r:embed="rId3"/>
              </a:buBlip>
            </a:pPr>
            <a:r>
              <a:rPr lang="en-US" sz="1400">
                <a:latin typeface="Arial" charset="0"/>
              </a:rPr>
              <a:t>Severity classification: High severity 9%, Medium severity 51% and Low severity 40%.</a:t>
            </a:r>
          </a:p>
          <a:p>
            <a:pPr marL="228600" indent="-228600" eaLnBrk="1" hangingPunct="1">
              <a:spcBef>
                <a:spcPct val="35000"/>
              </a:spcBef>
              <a:buSzPct val="80000"/>
              <a:buFontTx/>
              <a:buBlip>
                <a:blip r:embed="rId3"/>
              </a:buBlip>
            </a:pPr>
            <a:r>
              <a:rPr lang="en-US" sz="1400">
                <a:latin typeface="Arial" charset="0"/>
              </a:rPr>
              <a:t>Web applications constituted 61% of all documented vulnerabilities.</a:t>
            </a:r>
          </a:p>
          <a:p>
            <a:pPr marL="228600" indent="-228600" eaLnBrk="1" hangingPunct="1">
              <a:spcBef>
                <a:spcPct val="35000"/>
              </a:spcBef>
              <a:buSzPct val="80000"/>
              <a:buFontTx/>
              <a:buBlip>
                <a:blip r:embed="rId3"/>
              </a:buBlip>
            </a:pPr>
            <a:r>
              <a:rPr lang="en-US" sz="1400">
                <a:latin typeface="Arial" charset="0"/>
              </a:rPr>
              <a:t>72% of vulnerabilities documented this period were easily exploitable compared to 79% in the previous period.</a:t>
            </a:r>
          </a:p>
          <a:p>
            <a:pPr marL="228600" indent="-228600" eaLnBrk="1" hangingPunct="1">
              <a:spcBef>
                <a:spcPct val="35000"/>
              </a:spcBef>
              <a:buSzPct val="80000"/>
              <a:buFontTx/>
              <a:buBlip>
                <a:blip r:embed="rId3"/>
              </a:buBlip>
            </a:pPr>
            <a:r>
              <a:rPr lang="en-US" sz="1400">
                <a:latin typeface="Arial" charset="0"/>
              </a:rPr>
              <a:t>The W.O.E. for enterprise vendors was 55 days, an increase over the 47 day average in the second half of 2006.</a:t>
            </a:r>
          </a:p>
          <a:p>
            <a:pPr marL="228600" indent="-228600" eaLnBrk="1" hangingPunct="1">
              <a:spcBef>
                <a:spcPct val="35000"/>
              </a:spcBef>
              <a:buSzPct val="80000"/>
              <a:buFontTx/>
              <a:buBlip>
                <a:blip r:embed="rId3"/>
              </a:buBlip>
            </a:pPr>
            <a:r>
              <a:rPr lang="en-US" sz="1400">
                <a:latin typeface="Arial" charset="0"/>
              </a:rPr>
              <a:t>97 vulnerabilities were documented in Oracle, more than any other database this period. This is lower than the 168 Oracle database vulnerabilities documented in the previous period.</a:t>
            </a:r>
          </a:p>
          <a:p>
            <a:pPr marL="228600" indent="-228600" eaLnBrk="1" hangingPunct="1">
              <a:spcBef>
                <a:spcPct val="35000"/>
              </a:spcBef>
              <a:buSzPct val="80000"/>
              <a:buFontTx/>
              <a:buBlip>
                <a:blip r:embed="rId3"/>
              </a:buBlip>
            </a:pPr>
            <a:r>
              <a:rPr lang="en-US" sz="1400">
                <a:latin typeface="Arial" charset="0"/>
              </a:rPr>
              <a:t>From January 1st - June 30th 2007, Symantec documented 6 zero-day vulnerabilities, a decrease from the previous reporting period.</a:t>
            </a:r>
          </a:p>
          <a:p>
            <a:pPr marL="228600" indent="-228600" eaLnBrk="1" hangingPunct="1">
              <a:spcBef>
                <a:spcPct val="35000"/>
              </a:spcBef>
              <a:buSzPct val="80000"/>
              <a:buFontTx/>
              <a:buBlip>
                <a:blip r:embed="rId3"/>
              </a:buBlip>
            </a:pPr>
            <a:endParaRPr lang="en-US" sz="1600">
              <a:latin typeface="Arial" charset="0"/>
            </a:endParaRPr>
          </a:p>
        </p:txBody>
      </p:sp>
    </p:spTree>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p:cNvSpPr>
            <a:spLocks noGrp="1"/>
          </p:cNvSpPr>
          <p:nvPr>
            <p:ph type="sldNum" sz="quarter" idx="10"/>
          </p:nvPr>
        </p:nvSpPr>
        <p:spPr/>
        <p:txBody>
          <a:bodyPr/>
          <a:lstStyle/>
          <a:p>
            <a:pPr>
              <a:defRPr/>
            </a:pPr>
            <a:fld id="{B3157AE9-155E-4C8F-BD36-CAC5946BEB75}" type="slidenum">
              <a:rPr lang="en-US"/>
              <a:pPr>
                <a:defRPr/>
              </a:pPr>
              <a:t>19</a:t>
            </a:fld>
            <a:endParaRPr lang="en-US"/>
          </a:p>
        </p:txBody>
      </p:sp>
      <p:sp>
        <p:nvSpPr>
          <p:cNvPr id="21507" name="Rectangle 2"/>
          <p:cNvSpPr>
            <a:spLocks noGrp="1" noChangeArrowheads="1"/>
          </p:cNvSpPr>
          <p:nvPr>
            <p:ph type="title"/>
          </p:nvPr>
        </p:nvSpPr>
        <p:spPr>
          <a:xfrm>
            <a:off x="203200" y="266700"/>
            <a:ext cx="8547100" cy="609600"/>
          </a:xfrm>
        </p:spPr>
        <p:txBody>
          <a:bodyPr/>
          <a:lstStyle/>
          <a:p>
            <a:pPr eaLnBrk="1" hangingPunct="1"/>
            <a:r>
              <a:rPr lang="en-US" smtClean="0"/>
              <a:t>Malicious Code Trends</a:t>
            </a:r>
            <a:br>
              <a:rPr lang="en-US" smtClean="0"/>
            </a:br>
            <a:r>
              <a:rPr lang="en-US" smtClean="0"/>
              <a:t>Multiple infections </a:t>
            </a:r>
          </a:p>
        </p:txBody>
      </p:sp>
      <p:sp>
        <p:nvSpPr>
          <p:cNvPr id="21508" name="Rectangle 3"/>
          <p:cNvSpPr>
            <a:spLocks noChangeArrowheads="1"/>
          </p:cNvSpPr>
          <p:nvPr/>
        </p:nvSpPr>
        <p:spPr bwMode="auto">
          <a:xfrm>
            <a:off x="1927225" y="1754188"/>
            <a:ext cx="184150" cy="366712"/>
          </a:xfrm>
          <a:prstGeom prst="rect">
            <a:avLst/>
          </a:prstGeom>
          <a:noFill/>
          <a:ln w="9525">
            <a:noFill/>
            <a:miter lim="800000"/>
            <a:headEnd/>
            <a:tailEnd/>
          </a:ln>
        </p:spPr>
        <p:txBody>
          <a:bodyPr wrap="none">
            <a:spAutoFit/>
          </a:bodyPr>
          <a:lstStyle/>
          <a:p>
            <a:endParaRPr lang="en-US">
              <a:latin typeface="Times" pitchFamily="-112" charset="0"/>
            </a:endParaRPr>
          </a:p>
        </p:txBody>
      </p:sp>
      <p:sp>
        <p:nvSpPr>
          <p:cNvPr id="21509" name="Text Box 4"/>
          <p:cNvSpPr txBox="1">
            <a:spLocks noChangeArrowheads="1"/>
          </p:cNvSpPr>
          <p:nvPr/>
        </p:nvSpPr>
        <p:spPr bwMode="auto">
          <a:xfrm>
            <a:off x="263525" y="1412875"/>
            <a:ext cx="7635875" cy="592138"/>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400">
                <a:latin typeface="Arial" charset="0"/>
              </a:rPr>
              <a:t>35% of computers reporting potential malicious code infections reported more than once.</a:t>
            </a:r>
          </a:p>
          <a:p>
            <a:pPr marL="228600" indent="-228600" eaLnBrk="1" hangingPunct="1">
              <a:spcBef>
                <a:spcPct val="35000"/>
              </a:spcBef>
              <a:buSzPct val="80000"/>
              <a:buFontTx/>
              <a:buBlip>
                <a:blip r:embed="rId3"/>
              </a:buBlip>
            </a:pPr>
            <a:r>
              <a:rPr lang="en-US" sz="1400">
                <a:latin typeface="Arial" charset="0"/>
              </a:rPr>
              <a:t>Many of these may be the result of staged downloaders.</a:t>
            </a:r>
            <a:endParaRPr lang="en-US">
              <a:latin typeface="Times" pitchFamily="-112" charset="0"/>
            </a:endParaRPr>
          </a:p>
        </p:txBody>
      </p:sp>
      <p:pic>
        <p:nvPicPr>
          <p:cNvPr id="21510" name="Picture 6" descr="Fig32"/>
          <p:cNvPicPr>
            <a:picLocks noChangeAspect="1" noChangeArrowheads="1"/>
          </p:cNvPicPr>
          <p:nvPr/>
        </p:nvPicPr>
        <p:blipFill>
          <a:blip r:embed="rId4"/>
          <a:srcRect/>
          <a:stretch>
            <a:fillRect/>
          </a:stretch>
        </p:blipFill>
        <p:spPr bwMode="auto">
          <a:xfrm>
            <a:off x="1800225" y="2382838"/>
            <a:ext cx="5427663" cy="3998912"/>
          </a:xfrm>
          <a:prstGeom prst="rect">
            <a:avLst/>
          </a:prstGeom>
          <a:noFill/>
          <a:ln w="9525">
            <a:noFill/>
            <a:miter lim="800000"/>
            <a:headEnd/>
            <a:tailEnd/>
          </a:ln>
        </p:spPr>
      </p:pic>
      <p:sp>
        <p:nvSpPr>
          <p:cNvPr id="21511" name="Rectangle 7"/>
          <p:cNvSpPr>
            <a:spLocks noChangeArrowheads="1"/>
          </p:cNvSpPr>
          <p:nvPr/>
        </p:nvSpPr>
        <p:spPr bwMode="auto">
          <a:xfrm>
            <a:off x="3921125" y="80963"/>
            <a:ext cx="184150" cy="366712"/>
          </a:xfrm>
          <a:prstGeom prst="rect">
            <a:avLst/>
          </a:prstGeom>
          <a:noFill/>
          <a:ln w="9525">
            <a:noFill/>
            <a:miter lim="800000"/>
            <a:headEnd/>
            <a:tailEnd/>
          </a:ln>
        </p:spPr>
        <p:txBody>
          <a:bodyPr wrap="none">
            <a:spAutoFit/>
          </a:bodyPr>
          <a:lstStyle/>
          <a:p>
            <a:endParaRPr lang="en-US"/>
          </a:p>
        </p:txBody>
      </p:sp>
    </p:spTree>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36AB2C95-805E-4A8B-998C-7B4CE1B05F05}" type="slidenum">
              <a:rPr lang="en-US"/>
              <a:pPr>
                <a:defRPr/>
              </a:pPr>
              <a:t>20</a:t>
            </a:fld>
            <a:endParaRPr lang="en-US"/>
          </a:p>
        </p:txBody>
      </p:sp>
      <p:sp>
        <p:nvSpPr>
          <p:cNvPr id="22531" name="Rectangle 2"/>
          <p:cNvSpPr>
            <a:spLocks noGrp="1" noChangeArrowheads="1"/>
          </p:cNvSpPr>
          <p:nvPr>
            <p:ph type="title"/>
          </p:nvPr>
        </p:nvSpPr>
        <p:spPr/>
        <p:txBody>
          <a:bodyPr/>
          <a:lstStyle/>
          <a:p>
            <a:pPr eaLnBrk="1" hangingPunct="1"/>
            <a:r>
              <a:rPr lang="en-US" smtClean="0"/>
              <a:t>Malicious Code Trends</a:t>
            </a:r>
            <a:br>
              <a:rPr lang="en-US" smtClean="0"/>
            </a:br>
            <a:r>
              <a:rPr lang="en-US" smtClean="0"/>
              <a:t>Types</a:t>
            </a:r>
          </a:p>
        </p:txBody>
      </p:sp>
      <p:sp>
        <p:nvSpPr>
          <p:cNvPr id="22532" name="Text Box 15"/>
          <p:cNvSpPr txBox="1">
            <a:spLocks noChangeArrowheads="1"/>
          </p:cNvSpPr>
          <p:nvPr/>
        </p:nvSpPr>
        <p:spPr bwMode="auto">
          <a:xfrm>
            <a:off x="225425" y="1374775"/>
            <a:ext cx="8432800" cy="1847850"/>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400">
                <a:latin typeface="Arial" charset="0"/>
              </a:rPr>
              <a:t>Trojans continue to rise and may constitute a greater threat because they tend to exploit web browser and zero-day vulnerabilities.  Trojans causing potential/attempted infections increased from 60% to 73% this period.</a:t>
            </a:r>
          </a:p>
          <a:p>
            <a:pPr marL="228600" indent="-228600" eaLnBrk="1" hangingPunct="1">
              <a:spcBef>
                <a:spcPct val="35000"/>
              </a:spcBef>
              <a:buSzPct val="80000"/>
              <a:buFontTx/>
              <a:buBlip>
                <a:blip r:embed="rId3"/>
              </a:buBlip>
            </a:pPr>
            <a:r>
              <a:rPr lang="en-US" sz="1400">
                <a:latin typeface="Arial" charset="0"/>
              </a:rPr>
              <a:t>Worms continue to drop this period, only accounting for 22% of potential infections. This is a decrease from the 37% in the last half of 2006.</a:t>
            </a:r>
          </a:p>
          <a:p>
            <a:pPr marL="228600" indent="-228600" eaLnBrk="1" hangingPunct="1">
              <a:spcBef>
                <a:spcPct val="35000"/>
              </a:spcBef>
              <a:buSzPct val="80000"/>
              <a:buFontTx/>
              <a:buBlip>
                <a:blip r:embed="rId3"/>
              </a:buBlip>
            </a:pPr>
            <a:r>
              <a:rPr lang="en-US" sz="1400">
                <a:latin typeface="Arial" charset="0"/>
              </a:rPr>
              <a:t>The percentage of viruses increased from 5% to 10% this period. </a:t>
            </a:r>
          </a:p>
          <a:p>
            <a:pPr marL="228600" indent="-228600" eaLnBrk="1" hangingPunct="1">
              <a:spcBef>
                <a:spcPct val="35000"/>
              </a:spcBef>
              <a:buSzPct val="80000"/>
              <a:buFontTx/>
              <a:buBlip>
                <a:blip r:embed="rId3"/>
              </a:buBlip>
            </a:pPr>
            <a:endParaRPr lang="en-US" sz="1600">
              <a:latin typeface="Arial" charset="0"/>
            </a:endParaRPr>
          </a:p>
        </p:txBody>
      </p:sp>
      <p:pic>
        <p:nvPicPr>
          <p:cNvPr id="22533" name="Picture 28" descr="Fig27"/>
          <p:cNvPicPr>
            <a:picLocks noChangeAspect="1" noChangeArrowheads="1"/>
          </p:cNvPicPr>
          <p:nvPr/>
        </p:nvPicPr>
        <p:blipFill>
          <a:blip r:embed="rId4"/>
          <a:srcRect/>
          <a:stretch>
            <a:fillRect/>
          </a:stretch>
        </p:blipFill>
        <p:spPr bwMode="auto">
          <a:xfrm>
            <a:off x="1592263" y="2936875"/>
            <a:ext cx="5930900" cy="3460750"/>
          </a:xfrm>
          <a:prstGeom prst="rect">
            <a:avLst/>
          </a:prstGeom>
          <a:noFill/>
          <a:ln w="9525">
            <a:noFill/>
            <a:miter lim="800000"/>
            <a:headEnd/>
            <a:tailEnd/>
          </a:ln>
        </p:spPr>
      </p:pic>
    </p:spTree>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4CF5B3A4-C112-4409-99A3-7B5FF8744F7E}" type="slidenum">
              <a:rPr lang="en-US"/>
              <a:pPr>
                <a:defRPr/>
              </a:pPr>
              <a:t>21</a:t>
            </a:fld>
            <a:endParaRPr lang="en-US"/>
          </a:p>
        </p:txBody>
      </p:sp>
      <p:sp>
        <p:nvSpPr>
          <p:cNvPr id="23555" name="Rectangle 2"/>
          <p:cNvSpPr>
            <a:spLocks noGrp="1" noChangeArrowheads="1"/>
          </p:cNvSpPr>
          <p:nvPr>
            <p:ph type="title"/>
          </p:nvPr>
        </p:nvSpPr>
        <p:spPr>
          <a:xfrm>
            <a:off x="215900" y="266700"/>
            <a:ext cx="8674100" cy="609600"/>
          </a:xfrm>
        </p:spPr>
        <p:txBody>
          <a:bodyPr/>
          <a:lstStyle/>
          <a:p>
            <a:pPr eaLnBrk="1" hangingPunct="1"/>
            <a:r>
              <a:rPr lang="en-US" sz="2600" smtClean="0"/>
              <a:t>Malicious Code Trends</a:t>
            </a:r>
            <a:br>
              <a:rPr lang="en-US" sz="2600" smtClean="0"/>
            </a:br>
            <a:r>
              <a:rPr lang="en-US" sz="2600" smtClean="0"/>
              <a:t>Threats to Confidential Information</a:t>
            </a:r>
            <a:endParaRPr lang="en-US" smtClean="0"/>
          </a:p>
        </p:txBody>
      </p:sp>
      <p:sp>
        <p:nvSpPr>
          <p:cNvPr id="23556" name="Text Box 4"/>
          <p:cNvSpPr txBox="1">
            <a:spLocks noChangeArrowheads="1"/>
          </p:cNvSpPr>
          <p:nvPr/>
        </p:nvSpPr>
        <p:spPr bwMode="auto">
          <a:xfrm>
            <a:off x="260350" y="1390650"/>
            <a:ext cx="8435975" cy="1560513"/>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400">
                <a:latin typeface="Arial" charset="0"/>
                <a:cs typeface="Times New Roman" pitchFamily="-112" charset="0"/>
              </a:rPr>
              <a:t>During the current reporting period, threats to confidential information made up 65% of the volume of top 50 malicious code causing potential infections, up from 53% in the previous reporting period.</a:t>
            </a:r>
          </a:p>
          <a:p>
            <a:pPr marL="228600" indent="-228600" eaLnBrk="1" hangingPunct="1">
              <a:spcBef>
                <a:spcPct val="35000"/>
              </a:spcBef>
              <a:buSzPct val="80000"/>
              <a:buFontTx/>
              <a:buBlip>
                <a:blip r:embed="rId3"/>
              </a:buBlip>
            </a:pPr>
            <a:r>
              <a:rPr lang="en-US" sz="1400">
                <a:latin typeface="Arial" charset="0"/>
                <a:cs typeface="Times New Roman" pitchFamily="-112" charset="0"/>
              </a:rPr>
              <a:t>While the volume of threats that allow remote access remained stable from the same reporting period last year, the volume of threats that log keystrokes and export user and system data have all increased - Keystroke loggers represent 88% of the report threats to confidential information.</a:t>
            </a:r>
          </a:p>
          <a:p>
            <a:pPr marL="228600" indent="-228600" eaLnBrk="1" hangingPunct="1">
              <a:spcBef>
                <a:spcPct val="35000"/>
              </a:spcBef>
              <a:buSzPct val="80000"/>
              <a:buFontTx/>
              <a:buBlip>
                <a:blip r:embed="rId3"/>
              </a:buBlip>
            </a:pPr>
            <a:endParaRPr lang="en-US" sz="1600">
              <a:latin typeface="Arial" charset="0"/>
            </a:endParaRPr>
          </a:p>
        </p:txBody>
      </p:sp>
      <p:pic>
        <p:nvPicPr>
          <p:cNvPr id="23557" name="Picture 19" descr="Fig30"/>
          <p:cNvPicPr>
            <a:picLocks noChangeAspect="1" noChangeArrowheads="1"/>
          </p:cNvPicPr>
          <p:nvPr/>
        </p:nvPicPr>
        <p:blipFill>
          <a:blip r:embed="rId4"/>
          <a:srcRect/>
          <a:stretch>
            <a:fillRect/>
          </a:stretch>
        </p:blipFill>
        <p:spPr bwMode="auto">
          <a:xfrm>
            <a:off x="2579688" y="3233738"/>
            <a:ext cx="3959225" cy="3263900"/>
          </a:xfrm>
          <a:prstGeom prst="rect">
            <a:avLst/>
          </a:prstGeom>
          <a:noFill/>
          <a:ln w="9525">
            <a:noFill/>
            <a:miter lim="800000"/>
            <a:headEnd/>
            <a:tailEnd/>
          </a:ln>
        </p:spPr>
      </p:pic>
    </p:spTree>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10"/>
          </p:nvPr>
        </p:nvSpPr>
        <p:spPr/>
        <p:txBody>
          <a:bodyPr/>
          <a:lstStyle/>
          <a:p>
            <a:pPr>
              <a:defRPr/>
            </a:pPr>
            <a:fld id="{4B4EFD2E-BAF9-4D4A-9407-6793967636A8}" type="slidenum">
              <a:rPr lang="en-US"/>
              <a:pPr>
                <a:defRPr/>
              </a:pPr>
              <a:t>22</a:t>
            </a:fld>
            <a:endParaRPr lang="en-US"/>
          </a:p>
        </p:txBody>
      </p:sp>
      <p:sp>
        <p:nvSpPr>
          <p:cNvPr id="24579" name="Rectangle 2"/>
          <p:cNvSpPr>
            <a:spLocks noGrp="1" noChangeArrowheads="1"/>
          </p:cNvSpPr>
          <p:nvPr>
            <p:ph type="title"/>
          </p:nvPr>
        </p:nvSpPr>
        <p:spPr>
          <a:xfrm>
            <a:off x="203200" y="266700"/>
            <a:ext cx="8547100" cy="609600"/>
          </a:xfrm>
        </p:spPr>
        <p:txBody>
          <a:bodyPr/>
          <a:lstStyle/>
          <a:p>
            <a:pPr eaLnBrk="1" hangingPunct="1"/>
            <a:r>
              <a:rPr lang="en-US" smtClean="0"/>
              <a:t>Malicious Code Trend</a:t>
            </a:r>
            <a:br>
              <a:rPr lang="en-US" smtClean="0"/>
            </a:br>
            <a:r>
              <a:rPr lang="en-US" smtClean="0"/>
              <a:t>Propagation Vectors</a:t>
            </a:r>
          </a:p>
        </p:txBody>
      </p:sp>
      <p:sp>
        <p:nvSpPr>
          <p:cNvPr id="24580" name="Rectangle 14"/>
          <p:cNvSpPr>
            <a:spLocks noChangeArrowheads="1"/>
          </p:cNvSpPr>
          <p:nvPr/>
        </p:nvSpPr>
        <p:spPr bwMode="auto">
          <a:xfrm>
            <a:off x="1927225" y="1754188"/>
            <a:ext cx="184150" cy="366712"/>
          </a:xfrm>
          <a:prstGeom prst="rect">
            <a:avLst/>
          </a:prstGeom>
          <a:noFill/>
          <a:ln w="9525">
            <a:noFill/>
            <a:miter lim="800000"/>
            <a:headEnd/>
            <a:tailEnd/>
          </a:ln>
        </p:spPr>
        <p:txBody>
          <a:bodyPr wrap="none">
            <a:spAutoFit/>
          </a:bodyPr>
          <a:lstStyle/>
          <a:p>
            <a:endParaRPr lang="en-US">
              <a:latin typeface="Times" pitchFamily="-112" charset="0"/>
            </a:endParaRPr>
          </a:p>
        </p:txBody>
      </p:sp>
      <p:sp>
        <p:nvSpPr>
          <p:cNvPr id="24581" name="Text Box 15"/>
          <p:cNvSpPr txBox="1">
            <a:spLocks noChangeArrowheads="1"/>
          </p:cNvSpPr>
          <p:nvPr/>
        </p:nvSpPr>
        <p:spPr bwMode="auto">
          <a:xfrm>
            <a:off x="263525" y="1412875"/>
            <a:ext cx="7635875" cy="1176338"/>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400">
                <a:latin typeface="Arial" charset="0"/>
              </a:rPr>
              <a:t>Email attachment propagation is the number one propagation mechanism at 46%.</a:t>
            </a:r>
          </a:p>
          <a:p>
            <a:pPr marL="228600" indent="-228600" eaLnBrk="1" hangingPunct="1">
              <a:spcBef>
                <a:spcPct val="35000"/>
              </a:spcBef>
              <a:buSzPct val="80000"/>
              <a:buFontTx/>
              <a:buBlip>
                <a:blip r:embed="rId3"/>
              </a:buBlip>
            </a:pPr>
            <a:r>
              <a:rPr lang="en-US" sz="1400">
                <a:latin typeface="Arial" charset="0"/>
              </a:rPr>
              <a:t>High percentages of various file-sharing mechanisms like CIFS and P2P show diversification to counter increasing email attachment blocking.</a:t>
            </a:r>
          </a:p>
          <a:p>
            <a:pPr marL="228600" indent="-228600" eaLnBrk="1" hangingPunct="1">
              <a:spcBef>
                <a:spcPct val="35000"/>
              </a:spcBef>
              <a:buSzPct val="80000"/>
              <a:buFontTx/>
              <a:buBlip>
                <a:blip r:embed="rId3"/>
              </a:buBlip>
            </a:pPr>
            <a:endParaRPr lang="en-US">
              <a:latin typeface="Times" pitchFamily="-112" charset="0"/>
            </a:endParaRPr>
          </a:p>
        </p:txBody>
      </p:sp>
      <p:pic>
        <p:nvPicPr>
          <p:cNvPr id="24582" name="Picture 19" descr="Tbl7"/>
          <p:cNvPicPr>
            <a:picLocks noChangeAspect="1" noChangeArrowheads="1"/>
          </p:cNvPicPr>
          <p:nvPr/>
        </p:nvPicPr>
        <p:blipFill>
          <a:blip r:embed="rId4"/>
          <a:srcRect/>
          <a:stretch>
            <a:fillRect/>
          </a:stretch>
        </p:blipFill>
        <p:spPr bwMode="auto">
          <a:xfrm>
            <a:off x="925513" y="2578100"/>
            <a:ext cx="6978650" cy="3614738"/>
          </a:xfrm>
          <a:prstGeom prst="rect">
            <a:avLst/>
          </a:prstGeom>
          <a:noFill/>
          <a:ln w="9525">
            <a:noFill/>
            <a:miter lim="800000"/>
            <a:headEnd/>
            <a:tailEnd/>
          </a:ln>
        </p:spPr>
      </p:pic>
    </p:spTree>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10"/>
          </p:nvPr>
        </p:nvSpPr>
        <p:spPr/>
        <p:txBody>
          <a:bodyPr/>
          <a:lstStyle/>
          <a:p>
            <a:pPr>
              <a:defRPr/>
            </a:pPr>
            <a:fld id="{55793983-B722-4A49-8177-190ADCE170B1}" type="slidenum">
              <a:rPr lang="en-US"/>
              <a:pPr>
                <a:defRPr/>
              </a:pPr>
              <a:t>23</a:t>
            </a:fld>
            <a:endParaRPr lang="en-US"/>
          </a:p>
        </p:txBody>
      </p:sp>
      <p:sp>
        <p:nvSpPr>
          <p:cNvPr id="25603" name="Rectangle 2"/>
          <p:cNvSpPr>
            <a:spLocks noGrp="1" noChangeArrowheads="1"/>
          </p:cNvSpPr>
          <p:nvPr>
            <p:ph type="title"/>
          </p:nvPr>
        </p:nvSpPr>
        <p:spPr>
          <a:xfrm>
            <a:off x="203200" y="266700"/>
            <a:ext cx="8547100" cy="609600"/>
          </a:xfrm>
        </p:spPr>
        <p:txBody>
          <a:bodyPr/>
          <a:lstStyle/>
          <a:p>
            <a:pPr eaLnBrk="1" hangingPunct="1"/>
            <a:r>
              <a:rPr lang="en-US" smtClean="0"/>
              <a:t>Malicious Code Trends</a:t>
            </a:r>
            <a:br>
              <a:rPr lang="en-US" smtClean="0"/>
            </a:br>
            <a:r>
              <a:rPr lang="en-US" smtClean="0"/>
              <a:t>Malcode targeting online gaming </a:t>
            </a:r>
          </a:p>
        </p:txBody>
      </p:sp>
      <p:sp>
        <p:nvSpPr>
          <p:cNvPr id="25604" name="Rectangle 3"/>
          <p:cNvSpPr>
            <a:spLocks noChangeArrowheads="1"/>
          </p:cNvSpPr>
          <p:nvPr/>
        </p:nvSpPr>
        <p:spPr bwMode="auto">
          <a:xfrm>
            <a:off x="1927225" y="1754188"/>
            <a:ext cx="184150" cy="366712"/>
          </a:xfrm>
          <a:prstGeom prst="rect">
            <a:avLst/>
          </a:prstGeom>
          <a:noFill/>
          <a:ln w="9525">
            <a:noFill/>
            <a:miter lim="800000"/>
            <a:headEnd/>
            <a:tailEnd/>
          </a:ln>
        </p:spPr>
        <p:txBody>
          <a:bodyPr wrap="none">
            <a:spAutoFit/>
          </a:bodyPr>
          <a:lstStyle/>
          <a:p>
            <a:endParaRPr lang="en-US">
              <a:latin typeface="Times" pitchFamily="-112" charset="0"/>
            </a:endParaRPr>
          </a:p>
        </p:txBody>
      </p:sp>
      <p:sp>
        <p:nvSpPr>
          <p:cNvPr id="25605" name="Text Box 4"/>
          <p:cNvSpPr txBox="1">
            <a:spLocks noChangeArrowheads="1"/>
          </p:cNvSpPr>
          <p:nvPr/>
        </p:nvSpPr>
        <p:spPr bwMode="auto">
          <a:xfrm>
            <a:off x="263525" y="1412875"/>
            <a:ext cx="7635875" cy="1092200"/>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400">
                <a:latin typeface="Arial" charset="0"/>
              </a:rPr>
              <a:t>Total annual wealth created within virtual worlds has been placed at approximately 10 billion USD.</a:t>
            </a:r>
          </a:p>
          <a:p>
            <a:pPr marL="228600" indent="-228600" eaLnBrk="1" hangingPunct="1">
              <a:spcBef>
                <a:spcPct val="35000"/>
              </a:spcBef>
              <a:buSzPct val="80000"/>
              <a:buFontTx/>
              <a:buBlip>
                <a:blip r:embed="rId3"/>
              </a:buBlip>
            </a:pPr>
            <a:r>
              <a:rPr lang="en-US" sz="1400">
                <a:latin typeface="Arial" charset="0"/>
              </a:rPr>
              <a:t>5% of the top 50 malicious code this period targeted online gaming account information.</a:t>
            </a:r>
          </a:p>
          <a:p>
            <a:pPr marL="228600" indent="-228600" eaLnBrk="1" hangingPunct="1">
              <a:spcBef>
                <a:spcPct val="35000"/>
              </a:spcBef>
              <a:buSzPct val="80000"/>
              <a:buFontTx/>
              <a:buBlip>
                <a:blip r:embed="rId3"/>
              </a:buBlip>
            </a:pPr>
            <a:r>
              <a:rPr lang="en-US" sz="1400">
                <a:latin typeface="Arial" charset="0"/>
              </a:rPr>
              <a:t>The two most commonly targeted games were Lineage and World of Warcraft.</a:t>
            </a:r>
            <a:endParaRPr lang="en-US">
              <a:latin typeface="Times" pitchFamily="-112" charset="0"/>
            </a:endParaRPr>
          </a:p>
        </p:txBody>
      </p:sp>
      <p:pic>
        <p:nvPicPr>
          <p:cNvPr id="25606" name="Picture 7" descr="Tbl10"/>
          <p:cNvPicPr>
            <a:picLocks noChangeAspect="1" noChangeArrowheads="1"/>
          </p:cNvPicPr>
          <p:nvPr/>
        </p:nvPicPr>
        <p:blipFill>
          <a:blip r:embed="rId4"/>
          <a:srcRect/>
          <a:stretch>
            <a:fillRect/>
          </a:stretch>
        </p:blipFill>
        <p:spPr bwMode="auto">
          <a:xfrm>
            <a:off x="687388" y="3606800"/>
            <a:ext cx="7643812" cy="1462088"/>
          </a:xfrm>
          <a:prstGeom prst="rect">
            <a:avLst/>
          </a:prstGeom>
          <a:noFill/>
          <a:ln w="9525">
            <a:noFill/>
            <a:miter lim="800000"/>
            <a:headEnd/>
            <a:tailEnd/>
          </a:ln>
        </p:spPr>
      </p:pic>
    </p:spTree>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9F7BA200-1B6C-459C-BEF0-62BCD6112EFF}" type="slidenum">
              <a:rPr lang="en-US"/>
              <a:pPr>
                <a:defRPr/>
              </a:pPr>
              <a:t>24</a:t>
            </a:fld>
            <a:endParaRPr lang="en-US"/>
          </a:p>
        </p:txBody>
      </p:sp>
      <p:sp>
        <p:nvSpPr>
          <p:cNvPr id="26627" name="Rectangle 2"/>
          <p:cNvSpPr>
            <a:spLocks noGrp="1" noChangeArrowheads="1"/>
          </p:cNvSpPr>
          <p:nvPr>
            <p:ph type="title"/>
          </p:nvPr>
        </p:nvSpPr>
        <p:spPr/>
        <p:txBody>
          <a:bodyPr/>
          <a:lstStyle/>
          <a:p>
            <a:pPr eaLnBrk="1" hangingPunct="1"/>
            <a:r>
              <a:rPr lang="en-US" smtClean="0"/>
              <a:t>The Rapid Evolution of Fraud</a:t>
            </a:r>
          </a:p>
        </p:txBody>
      </p:sp>
      <p:pic>
        <p:nvPicPr>
          <p:cNvPr id="26628" name="Picture 3"/>
          <p:cNvPicPr>
            <a:picLocks noChangeAspect="1" noChangeArrowheads="1"/>
          </p:cNvPicPr>
          <p:nvPr/>
        </p:nvPicPr>
        <p:blipFill>
          <a:blip r:embed="rId3"/>
          <a:srcRect r="39830"/>
          <a:stretch>
            <a:fillRect/>
          </a:stretch>
        </p:blipFill>
        <p:spPr bwMode="auto">
          <a:xfrm>
            <a:off x="5092700" y="1701800"/>
            <a:ext cx="3979863" cy="3925888"/>
          </a:xfrm>
          <a:prstGeom prst="rect">
            <a:avLst/>
          </a:prstGeom>
          <a:noFill/>
          <a:ln w="19050">
            <a:solidFill>
              <a:schemeClr val="hlink"/>
            </a:solidFill>
            <a:miter lim="800000"/>
            <a:headEnd/>
            <a:tailEnd/>
          </a:ln>
        </p:spPr>
      </p:pic>
      <p:sp>
        <p:nvSpPr>
          <p:cNvPr id="26629" name="Rectangle 4"/>
          <p:cNvSpPr>
            <a:spLocks noGrp="1" noChangeArrowheads="1"/>
          </p:cNvSpPr>
          <p:nvPr>
            <p:ph type="body" idx="1"/>
          </p:nvPr>
        </p:nvSpPr>
        <p:spPr>
          <a:xfrm>
            <a:off x="142875" y="1300163"/>
            <a:ext cx="4899025" cy="4525962"/>
          </a:xfrm>
        </p:spPr>
        <p:txBody>
          <a:bodyPr/>
          <a:lstStyle/>
          <a:p>
            <a:pPr eaLnBrk="1" hangingPunct="1">
              <a:lnSpc>
                <a:spcPct val="85000"/>
              </a:lnSpc>
            </a:pPr>
            <a:r>
              <a:rPr lang="en-IE" sz="1600" smtClean="0"/>
              <a:t>The old tactics won’t go away</a:t>
            </a:r>
          </a:p>
          <a:p>
            <a:pPr lvl="1" eaLnBrk="1" hangingPunct="1">
              <a:lnSpc>
                <a:spcPct val="85000"/>
              </a:lnSpc>
            </a:pPr>
            <a:r>
              <a:rPr lang="en-IE" sz="1400" smtClean="0"/>
              <a:t>Non-stop stream of “fresh meat” coming online who may not be aware of basic scam techniques </a:t>
            </a:r>
          </a:p>
          <a:p>
            <a:pPr eaLnBrk="1" hangingPunct="1">
              <a:lnSpc>
                <a:spcPct val="85000"/>
              </a:lnSpc>
            </a:pPr>
            <a:r>
              <a:rPr lang="en-IE" sz="1600" smtClean="0"/>
              <a:t>New brand techniques</a:t>
            </a:r>
          </a:p>
          <a:p>
            <a:pPr lvl="1" eaLnBrk="1" hangingPunct="1">
              <a:lnSpc>
                <a:spcPct val="85000"/>
              </a:lnSpc>
            </a:pPr>
            <a:r>
              <a:rPr lang="en-IE" sz="1400" smtClean="0"/>
              <a:t>Leverage new, trusted brands a user will not suspect</a:t>
            </a:r>
          </a:p>
          <a:p>
            <a:pPr lvl="1" eaLnBrk="1" hangingPunct="1">
              <a:lnSpc>
                <a:spcPct val="85000"/>
              </a:lnSpc>
            </a:pPr>
            <a:r>
              <a:rPr lang="en-IE" sz="1400" smtClean="0"/>
              <a:t>Keep an eye on the 2008 elections and fraud tactics that may leverage them</a:t>
            </a:r>
          </a:p>
          <a:p>
            <a:pPr eaLnBrk="1" hangingPunct="1">
              <a:lnSpc>
                <a:spcPct val="85000"/>
              </a:lnSpc>
            </a:pPr>
            <a:r>
              <a:rPr lang="en-IE" sz="1600" smtClean="0"/>
              <a:t>More sophisticated tricks</a:t>
            </a:r>
          </a:p>
          <a:p>
            <a:pPr lvl="1" eaLnBrk="1" hangingPunct="1">
              <a:lnSpc>
                <a:spcPct val="85000"/>
              </a:lnSpc>
            </a:pPr>
            <a:r>
              <a:rPr lang="en-IE" sz="1400" smtClean="0"/>
              <a:t>“Universal Phishing Kit” makes attacks more convincing and easy than ever</a:t>
            </a:r>
          </a:p>
          <a:p>
            <a:pPr lvl="1" eaLnBrk="1" hangingPunct="1">
              <a:lnSpc>
                <a:spcPct val="85000"/>
              </a:lnSpc>
            </a:pPr>
            <a:r>
              <a:rPr lang="en-IE" sz="1400" smtClean="0"/>
              <a:t>“Man-in-the-middle” attack where phisher shows the real phished site but through an SSL proxy</a:t>
            </a:r>
          </a:p>
          <a:p>
            <a:pPr lvl="1" eaLnBrk="1" hangingPunct="1">
              <a:lnSpc>
                <a:spcPct val="85000"/>
              </a:lnSpc>
            </a:pPr>
            <a:r>
              <a:rPr lang="en-IE" sz="1400" smtClean="0"/>
              <a:t>No need for phisher to create spoofed website, only requires PHP script &amp; proxy as well as enticement messages</a:t>
            </a:r>
          </a:p>
        </p:txBody>
      </p:sp>
    </p:spTree>
  </p:cSld>
  <p:clrMapOvr>
    <a:masterClrMapping/>
  </p:clrMapOvr>
  <p:transition spd="slow">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3"/>
          <p:cNvSpPr>
            <a:spLocks noGrp="1"/>
          </p:cNvSpPr>
          <p:nvPr>
            <p:ph type="sldNum" sz="quarter" idx="10"/>
          </p:nvPr>
        </p:nvSpPr>
        <p:spPr/>
        <p:txBody>
          <a:bodyPr/>
          <a:lstStyle/>
          <a:p>
            <a:pPr>
              <a:defRPr/>
            </a:pPr>
            <a:fld id="{D1A8E458-C70C-422B-9DCF-FA8EC28BC170}" type="slidenum">
              <a:rPr lang="en-US"/>
              <a:pPr>
                <a:defRPr/>
              </a:pPr>
              <a:t>25</a:t>
            </a:fld>
            <a:endParaRPr lang="en-US"/>
          </a:p>
        </p:txBody>
      </p:sp>
      <p:sp>
        <p:nvSpPr>
          <p:cNvPr id="27651" name="Rectangle 2"/>
          <p:cNvSpPr>
            <a:spLocks noGrp="1" noChangeArrowheads="1"/>
          </p:cNvSpPr>
          <p:nvPr>
            <p:ph type="title"/>
          </p:nvPr>
        </p:nvSpPr>
        <p:spPr/>
        <p:txBody>
          <a:bodyPr/>
          <a:lstStyle/>
          <a:p>
            <a:pPr eaLnBrk="1" hangingPunct="1"/>
            <a:r>
              <a:rPr lang="en-US" smtClean="0"/>
              <a:t>Phishing</a:t>
            </a:r>
            <a:br>
              <a:rPr lang="en-US" smtClean="0"/>
            </a:br>
            <a:r>
              <a:rPr lang="en-US" smtClean="0"/>
              <a:t>By the numbers…</a:t>
            </a:r>
          </a:p>
        </p:txBody>
      </p:sp>
      <p:sp>
        <p:nvSpPr>
          <p:cNvPr id="27652" name="Text Box 3"/>
          <p:cNvSpPr txBox="1">
            <a:spLocks noChangeArrowheads="1"/>
          </p:cNvSpPr>
          <p:nvPr/>
        </p:nvSpPr>
        <p:spPr bwMode="auto">
          <a:xfrm>
            <a:off x="234950" y="1387475"/>
            <a:ext cx="4232275" cy="4570413"/>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400">
                <a:latin typeface="Arial" charset="0"/>
              </a:rPr>
              <a:t>The Symantec Probe network detected a total of 196,860 unique phishing messages, an 18 percent increase from the previous period.  This translates into an average of 1,088 unique phishing messages per day.</a:t>
            </a:r>
          </a:p>
          <a:p>
            <a:pPr marL="228600" indent="-228600" eaLnBrk="1" hangingPunct="1">
              <a:spcBef>
                <a:spcPct val="35000"/>
              </a:spcBef>
              <a:buSzPct val="80000"/>
              <a:buFontTx/>
              <a:buBlip>
                <a:blip r:embed="rId3"/>
              </a:buBlip>
            </a:pPr>
            <a:r>
              <a:rPr lang="en-US" sz="1400">
                <a:latin typeface="Arial" charset="0"/>
              </a:rPr>
              <a:t>Symantec blocked over 2.3 billion phishing messages - an increase of 53% over the last half of 2006. An average of 12.5 million phishing messages per day.</a:t>
            </a:r>
          </a:p>
          <a:p>
            <a:pPr marL="228600" indent="-228600" eaLnBrk="1" hangingPunct="1">
              <a:spcBef>
                <a:spcPct val="35000"/>
              </a:spcBef>
              <a:buSzPct val="80000"/>
              <a:buFontTx/>
              <a:buBlip>
                <a:blip r:embed="rId3"/>
              </a:buBlip>
            </a:pPr>
            <a:r>
              <a:rPr lang="en-US" sz="1400">
                <a:latin typeface="Arial" charset="0"/>
              </a:rPr>
              <a:t>Financial services accounted for 79% of the unique brands that were phished while making up 72% of the total phishing websites.  The ISP sector accounted for 11% of unique brands phished and 3% of the total number of phishing websites.</a:t>
            </a:r>
          </a:p>
          <a:p>
            <a:pPr marL="228600" indent="-228600" eaLnBrk="1" hangingPunct="1">
              <a:spcBef>
                <a:spcPct val="35000"/>
              </a:spcBef>
              <a:buSzPct val="80000"/>
              <a:buFontTx/>
              <a:buBlip>
                <a:blip r:embed="rId3"/>
              </a:buBlip>
            </a:pPr>
            <a:r>
              <a:rPr lang="en-US" sz="1400">
                <a:latin typeface="Arial" charset="0"/>
              </a:rPr>
              <a:t>During the first six months of 2007, Symantec classified 78 of the 359 brands being phished as core brands. Core brands are those that are spoofed at least once each month by a phishing attack.</a:t>
            </a:r>
          </a:p>
        </p:txBody>
      </p:sp>
      <p:pic>
        <p:nvPicPr>
          <p:cNvPr id="27653" name="Picture 5" descr="Fig33"/>
          <p:cNvPicPr>
            <a:picLocks noChangeAspect="1" noChangeArrowheads="1"/>
          </p:cNvPicPr>
          <p:nvPr/>
        </p:nvPicPr>
        <p:blipFill>
          <a:blip r:embed="rId4"/>
          <a:srcRect/>
          <a:stretch>
            <a:fillRect/>
          </a:stretch>
        </p:blipFill>
        <p:spPr bwMode="auto">
          <a:xfrm>
            <a:off x="4468813" y="1163638"/>
            <a:ext cx="4192587" cy="2913062"/>
          </a:xfrm>
          <a:prstGeom prst="rect">
            <a:avLst/>
          </a:prstGeom>
          <a:noFill/>
          <a:ln w="9525">
            <a:noFill/>
            <a:miter lim="800000"/>
            <a:headEnd/>
            <a:tailEnd/>
          </a:ln>
        </p:spPr>
      </p:pic>
      <p:pic>
        <p:nvPicPr>
          <p:cNvPr id="27654" name="Picture 6" descr="Fig34"/>
          <p:cNvPicPr>
            <a:picLocks noChangeAspect="1" noChangeArrowheads="1"/>
          </p:cNvPicPr>
          <p:nvPr/>
        </p:nvPicPr>
        <p:blipFill>
          <a:blip r:embed="rId5"/>
          <a:srcRect/>
          <a:stretch>
            <a:fillRect/>
          </a:stretch>
        </p:blipFill>
        <p:spPr bwMode="auto">
          <a:xfrm>
            <a:off x="5994400" y="3581400"/>
            <a:ext cx="2994025" cy="2944813"/>
          </a:xfrm>
          <a:prstGeom prst="rect">
            <a:avLst/>
          </a:prstGeom>
          <a:noFill/>
          <a:ln w="9525">
            <a:noFill/>
            <a:miter lim="800000"/>
            <a:headEnd/>
            <a:tailEnd/>
          </a:ln>
        </p:spPr>
      </p:pic>
    </p:spTree>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FF6A1359-6859-42BB-B603-5833CDB1D222}" type="slidenum">
              <a:rPr lang="en-US"/>
              <a:pPr>
                <a:defRPr/>
              </a:pPr>
              <a:t>26</a:t>
            </a:fld>
            <a:endParaRPr lang="en-US"/>
          </a:p>
        </p:txBody>
      </p:sp>
      <p:sp>
        <p:nvSpPr>
          <p:cNvPr id="28675" name="Rectangle 2"/>
          <p:cNvSpPr>
            <a:spLocks noGrp="1" noChangeArrowheads="1"/>
          </p:cNvSpPr>
          <p:nvPr>
            <p:ph type="title"/>
          </p:nvPr>
        </p:nvSpPr>
        <p:spPr/>
        <p:txBody>
          <a:bodyPr/>
          <a:lstStyle/>
          <a:p>
            <a:pPr eaLnBrk="1" hangingPunct="1"/>
            <a:r>
              <a:rPr lang="en-US" smtClean="0"/>
              <a:t>Phishing</a:t>
            </a:r>
            <a:br>
              <a:rPr lang="en-US" smtClean="0"/>
            </a:br>
            <a:r>
              <a:rPr lang="en-US" smtClean="0"/>
              <a:t>Top Countries Hosting Phishing Sites</a:t>
            </a:r>
          </a:p>
        </p:txBody>
      </p:sp>
      <p:sp>
        <p:nvSpPr>
          <p:cNvPr id="28676" name="Text Box 3"/>
          <p:cNvSpPr txBox="1">
            <a:spLocks noChangeArrowheads="1"/>
          </p:cNvSpPr>
          <p:nvPr/>
        </p:nvSpPr>
        <p:spPr bwMode="auto">
          <a:xfrm>
            <a:off x="234950" y="1387475"/>
            <a:ext cx="8435975" cy="2297113"/>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400">
                <a:latin typeface="Arial" charset="0"/>
              </a:rPr>
              <a:t>59% of known phishing sites were located in the United States followed by Germany with 6% and the United Kingdom with 3%</a:t>
            </a:r>
          </a:p>
          <a:p>
            <a:pPr marL="228600" indent="-228600" eaLnBrk="1" hangingPunct="1">
              <a:spcBef>
                <a:spcPct val="35000"/>
              </a:spcBef>
              <a:buSzPct val="80000"/>
              <a:buFontTx/>
              <a:buBlip>
                <a:blip r:embed="rId3"/>
              </a:buBlip>
            </a:pPr>
            <a:r>
              <a:rPr lang="en-US" sz="1400">
                <a:latin typeface="Arial" charset="0"/>
              </a:rPr>
              <a:t>The U.S. is number one because a large number of Web-hosting providers—particularly free Web hosts— are located in the United States. The increase in phishing sites there this period may be in part due to the high number of Trojans in North America.</a:t>
            </a:r>
          </a:p>
          <a:p>
            <a:pPr marL="228600" indent="-228600">
              <a:spcBef>
                <a:spcPts val="600"/>
              </a:spcBef>
              <a:spcAft>
                <a:spcPts val="600"/>
              </a:spcAft>
              <a:buFontTx/>
              <a:buChar char="•"/>
            </a:pPr>
            <a:endParaRPr lang="en-US" sz="1200">
              <a:latin typeface="SymantecSans" pitchFamily="2" charset="0"/>
            </a:endParaRPr>
          </a:p>
          <a:p>
            <a:pPr marL="228600" indent="-228600">
              <a:spcBef>
                <a:spcPts val="600"/>
              </a:spcBef>
              <a:spcAft>
                <a:spcPts val="600"/>
              </a:spcAft>
              <a:buFontTx/>
              <a:buChar char="•"/>
            </a:pPr>
            <a:endParaRPr lang="en-US" sz="1200">
              <a:latin typeface="SymantecSans" pitchFamily="2" charset="0"/>
            </a:endParaRPr>
          </a:p>
          <a:p>
            <a:pPr marL="228600" indent="-228600">
              <a:spcBef>
                <a:spcPts val="600"/>
              </a:spcBef>
              <a:spcAft>
                <a:spcPts val="600"/>
              </a:spcAft>
              <a:buFontTx/>
              <a:buChar char="•"/>
            </a:pPr>
            <a:endParaRPr lang="en-US" sz="1600">
              <a:latin typeface="Arial" charset="0"/>
            </a:endParaRPr>
          </a:p>
        </p:txBody>
      </p:sp>
      <p:pic>
        <p:nvPicPr>
          <p:cNvPr id="28677" name="Picture 10" descr="Tbl11"/>
          <p:cNvPicPr>
            <a:picLocks noChangeAspect="1" noChangeArrowheads="1"/>
          </p:cNvPicPr>
          <p:nvPr/>
        </p:nvPicPr>
        <p:blipFill>
          <a:blip r:embed="rId4"/>
          <a:srcRect/>
          <a:stretch>
            <a:fillRect/>
          </a:stretch>
        </p:blipFill>
        <p:spPr bwMode="auto">
          <a:xfrm>
            <a:off x="674688" y="3044825"/>
            <a:ext cx="7918450" cy="2847975"/>
          </a:xfrm>
          <a:prstGeom prst="rect">
            <a:avLst/>
          </a:prstGeom>
          <a:noFill/>
          <a:ln w="9525">
            <a:noFill/>
            <a:miter lim="800000"/>
            <a:headEnd/>
            <a:tailEnd/>
          </a:ln>
        </p:spPr>
      </p:pic>
    </p:spTree>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5C8C871D-C395-47AF-A808-AD43051A11F7}" type="slidenum">
              <a:rPr lang="en-US"/>
              <a:pPr>
                <a:defRPr/>
              </a:pPr>
              <a:t>27</a:t>
            </a:fld>
            <a:endParaRPr lang="en-US"/>
          </a:p>
        </p:txBody>
      </p:sp>
      <p:sp>
        <p:nvSpPr>
          <p:cNvPr id="29699" name="Rectangle 2"/>
          <p:cNvSpPr>
            <a:spLocks noGrp="1" noChangeArrowheads="1"/>
          </p:cNvSpPr>
          <p:nvPr>
            <p:ph type="title"/>
          </p:nvPr>
        </p:nvSpPr>
        <p:spPr/>
        <p:txBody>
          <a:bodyPr/>
          <a:lstStyle/>
          <a:p>
            <a:pPr eaLnBrk="1" hangingPunct="1"/>
            <a:r>
              <a:rPr lang="en-US" smtClean="0"/>
              <a:t>Phishing</a:t>
            </a:r>
            <a:br>
              <a:rPr lang="en-US" smtClean="0"/>
            </a:br>
            <a:r>
              <a:rPr lang="en-US" smtClean="0"/>
              <a:t>Automated phishing toolkits </a:t>
            </a:r>
          </a:p>
        </p:txBody>
      </p:sp>
      <p:sp>
        <p:nvSpPr>
          <p:cNvPr id="29700" name="Text Box 26"/>
          <p:cNvSpPr txBox="1">
            <a:spLocks noChangeArrowheads="1"/>
          </p:cNvSpPr>
          <p:nvPr/>
        </p:nvSpPr>
        <p:spPr bwMode="auto">
          <a:xfrm>
            <a:off x="260350" y="1374775"/>
            <a:ext cx="8435975" cy="1230313"/>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400">
                <a:latin typeface="Arial" charset="0"/>
              </a:rPr>
              <a:t>Three phishing toolkits were responsible for 42 percent of all phishing Web sites observed by Symantec in the first half of 2007.</a:t>
            </a:r>
            <a:r>
              <a:rPr lang="en-US" sz="2400">
                <a:latin typeface="SymantecSans" pitchFamily="2" charset="0"/>
              </a:rPr>
              <a:t> </a:t>
            </a:r>
            <a:endParaRPr lang="en-US" sz="1400">
              <a:latin typeface="Arial" charset="0"/>
            </a:endParaRPr>
          </a:p>
          <a:p>
            <a:pPr marL="228600" indent="-228600" eaLnBrk="1" hangingPunct="1">
              <a:spcBef>
                <a:spcPct val="35000"/>
              </a:spcBef>
              <a:buSzPct val="80000"/>
              <a:buFontTx/>
              <a:buBlip>
                <a:blip r:embed="rId3"/>
              </a:buBlip>
            </a:pPr>
            <a:r>
              <a:rPr lang="en-US" sz="1400">
                <a:latin typeface="Arial" charset="0"/>
              </a:rPr>
              <a:t>86% of all phishing Web sites were hosted on only 30% of IP addresses known to be phishing Web servers. Phishing toolkits are often indicated by the ability to host a large number of phishing sites on the same compromised computer.</a:t>
            </a:r>
          </a:p>
        </p:txBody>
      </p:sp>
      <p:pic>
        <p:nvPicPr>
          <p:cNvPr id="29701" name="Picture 36" descr="Fig35"/>
          <p:cNvPicPr>
            <a:picLocks noChangeAspect="1" noChangeArrowheads="1"/>
          </p:cNvPicPr>
          <p:nvPr/>
        </p:nvPicPr>
        <p:blipFill>
          <a:blip r:embed="rId4"/>
          <a:srcRect/>
          <a:stretch>
            <a:fillRect/>
          </a:stretch>
        </p:blipFill>
        <p:spPr bwMode="auto">
          <a:xfrm>
            <a:off x="1055688" y="2719388"/>
            <a:ext cx="6516687" cy="3836987"/>
          </a:xfrm>
          <a:prstGeom prst="rect">
            <a:avLst/>
          </a:prstGeom>
          <a:noFill/>
          <a:ln w="9525">
            <a:noFill/>
            <a:miter lim="800000"/>
            <a:headEnd/>
            <a:tailEnd/>
          </a:ln>
        </p:spPr>
      </p:pic>
    </p:spTree>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6DF1272B-1DAA-4AFF-BBB7-A4D370F56223}" type="slidenum">
              <a:rPr lang="en-US"/>
              <a:pPr>
                <a:defRPr/>
              </a:pPr>
              <a:t>28</a:t>
            </a:fld>
            <a:endParaRPr lang="en-US"/>
          </a:p>
        </p:txBody>
      </p:sp>
      <p:sp>
        <p:nvSpPr>
          <p:cNvPr id="30723" name="Rectangle 2"/>
          <p:cNvSpPr>
            <a:spLocks noGrp="1" noChangeArrowheads="1"/>
          </p:cNvSpPr>
          <p:nvPr>
            <p:ph type="title"/>
          </p:nvPr>
        </p:nvSpPr>
        <p:spPr/>
        <p:txBody>
          <a:bodyPr/>
          <a:lstStyle/>
          <a:p>
            <a:pPr eaLnBrk="1" hangingPunct="1"/>
            <a:r>
              <a:rPr lang="en-US" smtClean="0"/>
              <a:t>Spam</a:t>
            </a:r>
            <a:br>
              <a:rPr lang="en-US" smtClean="0"/>
            </a:br>
            <a:r>
              <a:rPr lang="en-US" smtClean="0"/>
              <a:t>By the numbers…</a:t>
            </a:r>
          </a:p>
        </p:txBody>
      </p:sp>
      <p:sp>
        <p:nvSpPr>
          <p:cNvPr id="30724" name="Text Box 3"/>
          <p:cNvSpPr txBox="1">
            <a:spLocks noChangeArrowheads="1"/>
          </p:cNvSpPr>
          <p:nvPr/>
        </p:nvSpPr>
        <p:spPr bwMode="auto">
          <a:xfrm>
            <a:off x="285750" y="1222375"/>
            <a:ext cx="2873375" cy="3686175"/>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600">
                <a:latin typeface="Arial" charset="0"/>
              </a:rPr>
              <a:t>Between July 1 and December 31, 2006, spam made up 61 percent of all email traffic. 60% of all spam is in English.</a:t>
            </a:r>
          </a:p>
          <a:p>
            <a:pPr marL="228600" indent="-228600" eaLnBrk="1" hangingPunct="1">
              <a:spcBef>
                <a:spcPct val="35000"/>
              </a:spcBef>
              <a:buSzPct val="80000"/>
              <a:buFontTx/>
              <a:buBlip>
                <a:blip r:embed="rId3"/>
              </a:buBlip>
            </a:pPr>
            <a:r>
              <a:rPr lang="en-US" sz="1600">
                <a:latin typeface="Arial" charset="0"/>
              </a:rPr>
              <a:t>During the current reporting period, 0.43% of spam contained malicious code - one out of every 147 spam messages.  </a:t>
            </a:r>
          </a:p>
          <a:p>
            <a:pPr marL="228600" indent="-228600" eaLnBrk="1" hangingPunct="1">
              <a:spcBef>
                <a:spcPct val="35000"/>
              </a:spcBef>
              <a:buSzPct val="80000"/>
              <a:buFontTx/>
              <a:buBlip>
                <a:blip r:embed="rId3"/>
              </a:buBlip>
            </a:pPr>
            <a:r>
              <a:rPr lang="en-US" sz="1600">
                <a:latin typeface="Arial" charset="0"/>
              </a:rPr>
              <a:t>Image spam made up 27% of all spam blocked by Symantec in the first half of 2007.</a:t>
            </a:r>
            <a:endParaRPr lang="en-US" sz="1400">
              <a:latin typeface="Arial" charset="0"/>
            </a:endParaRPr>
          </a:p>
        </p:txBody>
      </p:sp>
      <p:pic>
        <p:nvPicPr>
          <p:cNvPr id="30725" name="Picture 5" descr="Fig37"/>
          <p:cNvPicPr>
            <a:picLocks noChangeAspect="1" noChangeArrowheads="1"/>
          </p:cNvPicPr>
          <p:nvPr/>
        </p:nvPicPr>
        <p:blipFill>
          <a:blip r:embed="rId4"/>
          <a:srcRect/>
          <a:stretch>
            <a:fillRect/>
          </a:stretch>
        </p:blipFill>
        <p:spPr bwMode="auto">
          <a:xfrm>
            <a:off x="3001963" y="1452563"/>
            <a:ext cx="5883275" cy="4903787"/>
          </a:xfrm>
          <a:prstGeom prst="rect">
            <a:avLst/>
          </a:prstGeom>
          <a:noFill/>
          <a:ln w="9525">
            <a:noFill/>
            <a:miter lim="800000"/>
            <a:headEnd/>
            <a:tailEnd/>
          </a:ln>
        </p:spPr>
      </p:pic>
    </p:spTree>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pPr>
              <a:defRPr/>
            </a:pPr>
            <a:fld id="{94AEB585-D3CA-4F34-8F7E-74A425F83EE0}" type="slidenum">
              <a:rPr lang="en-US"/>
              <a:pPr>
                <a:defRPr/>
              </a:pPr>
              <a:t>29</a:t>
            </a:fld>
            <a:endParaRPr lang="en-US"/>
          </a:p>
        </p:txBody>
      </p:sp>
      <p:sp>
        <p:nvSpPr>
          <p:cNvPr id="31747" name="Rectangle 2"/>
          <p:cNvSpPr>
            <a:spLocks noGrp="1" noChangeArrowheads="1"/>
          </p:cNvSpPr>
          <p:nvPr>
            <p:ph type="title"/>
          </p:nvPr>
        </p:nvSpPr>
        <p:spPr/>
        <p:txBody>
          <a:bodyPr/>
          <a:lstStyle/>
          <a:p>
            <a:pPr eaLnBrk="1" hangingPunct="1"/>
            <a:r>
              <a:rPr lang="en-US" smtClean="0"/>
              <a:t>Spam</a:t>
            </a:r>
            <a:br>
              <a:rPr lang="en-US" smtClean="0"/>
            </a:br>
            <a:r>
              <a:rPr lang="en-US" smtClean="0"/>
              <a:t>Country of Origin</a:t>
            </a:r>
          </a:p>
        </p:txBody>
      </p:sp>
      <p:sp>
        <p:nvSpPr>
          <p:cNvPr id="31748" name="Text Box 18"/>
          <p:cNvSpPr txBox="1">
            <a:spLocks noChangeArrowheads="1"/>
          </p:cNvSpPr>
          <p:nvPr/>
        </p:nvSpPr>
        <p:spPr bwMode="auto">
          <a:xfrm>
            <a:off x="298450" y="1425575"/>
            <a:ext cx="8435975" cy="1730375"/>
          </a:xfrm>
          <a:prstGeom prst="rect">
            <a:avLst/>
          </a:prstGeom>
          <a:noFill/>
          <a:ln w="9525">
            <a:noFill/>
            <a:miter lim="800000"/>
            <a:headEnd/>
            <a:tailEnd/>
          </a:ln>
        </p:spPr>
        <p:txBody>
          <a:bodyPr>
            <a:spAutoFit/>
          </a:bodyPr>
          <a:lstStyle/>
          <a:p>
            <a:pPr marL="228600" indent="-228600" eaLnBrk="1" hangingPunct="1">
              <a:spcBef>
                <a:spcPct val="35000"/>
              </a:spcBef>
              <a:buSzPct val="80000"/>
              <a:buFontTx/>
              <a:buBlip>
                <a:blip r:embed="rId3"/>
              </a:buBlip>
            </a:pPr>
            <a:r>
              <a:rPr lang="en-US" sz="1400">
                <a:latin typeface="Arial" charset="0"/>
              </a:rPr>
              <a:t>47% of all spam originated in the United States, an increase from 44% in the previous reporting period.  Undetermined EU countries rank second with 7% followed by China with 4%</a:t>
            </a:r>
          </a:p>
          <a:p>
            <a:pPr marL="228600" indent="-228600" eaLnBrk="1" hangingPunct="1">
              <a:spcBef>
                <a:spcPct val="35000"/>
              </a:spcBef>
              <a:buSzPct val="80000"/>
              <a:buFontTx/>
              <a:buBlip>
                <a:blip r:embed="rId3"/>
              </a:buBlip>
            </a:pPr>
            <a:r>
              <a:rPr lang="en-US" sz="1400">
                <a:latin typeface="Arial" charset="0"/>
              </a:rPr>
              <a:t>Country of origin includes spam originating from spam zombies and legitimate email servers.  Spam zombies are the result of an infection by a bot, worm or Trojan and show a wider distribution of spam origins.</a:t>
            </a:r>
          </a:p>
          <a:p>
            <a:pPr marL="228600" indent="-228600" eaLnBrk="1" hangingPunct="1">
              <a:spcBef>
                <a:spcPct val="35000"/>
              </a:spcBef>
              <a:buSzPct val="80000"/>
              <a:buFontTx/>
              <a:buBlip>
                <a:blip r:embed="rId3"/>
              </a:buBlip>
            </a:pPr>
            <a:r>
              <a:rPr lang="en-US" sz="1400">
                <a:latin typeface="Arial" charset="0"/>
              </a:rPr>
              <a:t>Distribution of Spam Zombies - U.S. 10%, China 9%, Germany 9%.  5 of the top ten spam zombie countries are in EMEA.</a:t>
            </a:r>
            <a:endParaRPr lang="en-US" sz="1600">
              <a:latin typeface="Arial" charset="0"/>
            </a:endParaRPr>
          </a:p>
        </p:txBody>
      </p:sp>
      <p:pic>
        <p:nvPicPr>
          <p:cNvPr id="31749" name="Picture 138" descr="Tbl12"/>
          <p:cNvPicPr>
            <a:picLocks noChangeAspect="1" noChangeArrowheads="1"/>
          </p:cNvPicPr>
          <p:nvPr/>
        </p:nvPicPr>
        <p:blipFill>
          <a:blip r:embed="rId4"/>
          <a:srcRect/>
          <a:stretch>
            <a:fillRect/>
          </a:stretch>
        </p:blipFill>
        <p:spPr bwMode="auto">
          <a:xfrm>
            <a:off x="1431925" y="3290888"/>
            <a:ext cx="5910263" cy="2863850"/>
          </a:xfrm>
          <a:prstGeom prst="rect">
            <a:avLst/>
          </a:prstGeom>
          <a:noFill/>
          <a:ln w="9525">
            <a:noFill/>
            <a:miter lim="800000"/>
            <a:headEnd/>
            <a:tailEnd/>
          </a:ln>
        </p:spPr>
      </p:pic>
    </p:spTree>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1"/>
          <p:cNvSpPr>
            <a:spLocks noGrp="1"/>
          </p:cNvSpPr>
          <p:nvPr>
            <p:ph type="sldNum" sz="quarter" idx="10"/>
          </p:nvPr>
        </p:nvSpPr>
        <p:spPr/>
        <p:txBody>
          <a:bodyPr/>
          <a:lstStyle/>
          <a:p>
            <a:pPr>
              <a:defRPr/>
            </a:pPr>
            <a:fld id="{4243F144-2D8D-4F03-B1A4-B0AE34C46EC6}" type="slidenum">
              <a:rPr lang="en-US"/>
              <a:pPr>
                <a:defRPr/>
              </a:pPr>
              <a:t>30</a:t>
            </a:fld>
            <a:endParaRPr lang="en-US"/>
          </a:p>
        </p:txBody>
      </p:sp>
      <p:sp>
        <p:nvSpPr>
          <p:cNvPr id="38" name="Slide Number Placeholder 3"/>
          <p:cNvSpPr txBox="1">
            <a:spLocks noGrp="1"/>
          </p:cNvSpPr>
          <p:nvPr/>
        </p:nvSpPr>
        <p:spPr bwMode="auto">
          <a:xfrm>
            <a:off x="8880475" y="6643688"/>
            <a:ext cx="141288" cy="152400"/>
          </a:xfrm>
          <a:prstGeom prst="rect">
            <a:avLst/>
          </a:prstGeom>
          <a:noFill/>
          <a:ln algn="ctr">
            <a:miter lim="800000"/>
            <a:headEnd/>
            <a:tailEnd/>
          </a:ln>
        </p:spPr>
        <p:txBody>
          <a:bodyPr wrap="none" lIns="0" tIns="0" rIns="0" bIns="0" anchor="ctr" anchorCtr="1">
            <a:spAutoFit/>
          </a:bodyPr>
          <a:lstStyle/>
          <a:p>
            <a:pPr algn="ctr">
              <a:defRPr/>
            </a:pPr>
            <a:fld id="{69883384-7A99-41EA-A748-921DF65FDA51}" type="slidenum">
              <a:rPr lang="en-US" sz="1000" b="1">
                <a:solidFill>
                  <a:srgbClr val="333333"/>
                </a:solidFill>
                <a:latin typeface="+mn-lt"/>
                <a:cs typeface="Arial" charset="0"/>
              </a:rPr>
              <a:pPr algn="ctr">
                <a:defRPr/>
              </a:pPr>
              <a:t>30</a:t>
            </a:fld>
            <a:endParaRPr lang="en-US" sz="1000" b="1">
              <a:solidFill>
                <a:srgbClr val="333333"/>
              </a:solidFill>
              <a:latin typeface="+mn-lt"/>
              <a:cs typeface="Arial" charset="0"/>
            </a:endParaRPr>
          </a:p>
        </p:txBody>
      </p:sp>
      <p:sp>
        <p:nvSpPr>
          <p:cNvPr id="32772" name="Rectangle 2"/>
          <p:cNvSpPr>
            <a:spLocks noGrp="1" noChangeArrowheads="1"/>
          </p:cNvSpPr>
          <p:nvPr>
            <p:ph type="title" idx="4294967295"/>
          </p:nvPr>
        </p:nvSpPr>
        <p:spPr>
          <a:xfrm>
            <a:off x="685800" y="228600"/>
            <a:ext cx="7772400" cy="1143000"/>
          </a:xfrm>
        </p:spPr>
        <p:txBody>
          <a:bodyPr/>
          <a:lstStyle/>
          <a:p>
            <a:pPr eaLnBrk="1" hangingPunct="1"/>
            <a:r>
              <a:rPr lang="en-US" smtClean="0"/>
              <a:t>Critical priorities and steps</a:t>
            </a:r>
            <a:endParaRPr lang="en-US" i="1" smtClean="0"/>
          </a:p>
        </p:txBody>
      </p:sp>
      <p:graphicFrame>
        <p:nvGraphicFramePr>
          <p:cNvPr id="410661" name="Group 37"/>
          <p:cNvGraphicFramePr>
            <a:graphicFrameLocks noGrp="1"/>
          </p:cNvGraphicFramePr>
          <p:nvPr/>
        </p:nvGraphicFramePr>
        <p:xfrm>
          <a:off x="838200" y="1219200"/>
          <a:ext cx="7848600" cy="4475165"/>
        </p:xfrm>
        <a:graphic>
          <a:graphicData uri="http://schemas.openxmlformats.org/drawingml/2006/table">
            <a:tbl>
              <a:tblPr/>
              <a:tblGrid>
                <a:gridCol w="1143000"/>
                <a:gridCol w="6705600"/>
              </a:tblGrid>
              <a:tr h="354013">
                <a:tc>
                  <a:txBody>
                    <a:bodyPr/>
                    <a:lstStyle/>
                    <a:p>
                      <a:pPr marL="233363" marR="0" lvl="0" indent="-233363" algn="l" defTabSz="914400" rtl="0" eaLnBrk="1" fontAlgn="base" latinLnBrk="0" hangingPunct="1">
                        <a:lnSpc>
                          <a:spcPct val="95000"/>
                        </a:lnSpc>
                        <a:spcBef>
                          <a:spcPct val="0"/>
                        </a:spcBef>
                        <a:spcAft>
                          <a:spcPct val="35000"/>
                        </a:spcAft>
                        <a:buClr>
                          <a:srgbClr val="678BA8"/>
                        </a:buClr>
                        <a:buSzTx/>
                        <a:buFontTx/>
                        <a:buNone/>
                        <a:tabLst/>
                      </a:pPr>
                      <a:r>
                        <a:rPr kumimoji="0" lang="en-US" sz="1400" b="1" i="0" u="none" strike="noStrike" cap="none" normalizeH="0" baseline="0" smtClean="0">
                          <a:ln>
                            <a:noFill/>
                          </a:ln>
                          <a:solidFill>
                            <a:schemeClr val="bg1"/>
                          </a:solidFill>
                          <a:effectLst/>
                          <a:latin typeface="Arial Black" pitchFamily="48" charset="0"/>
                          <a:ea typeface="ＭＳ 明朝" pitchFamily="48" charset="-128"/>
                        </a:rPr>
                        <a:t>Priority</a:t>
                      </a:r>
                    </a:p>
                  </a:txBody>
                  <a:tcPr horzOverflow="overflow">
                    <a:lnL w="28575" cap="flat" cmpd="sng" algn="ctr">
                      <a:solidFill>
                        <a:schemeClr val="bg2"/>
                      </a:solidFill>
                      <a:prstDash val="solid"/>
                      <a:round/>
                      <a:headEnd type="none" w="med" len="med"/>
                      <a:tailEnd type="none" w="med" len="med"/>
                    </a:lnL>
                    <a:lnR w="3175" cap="flat" cmpd="sng" algn="ctr">
                      <a:solidFill>
                        <a:schemeClr val="bg2"/>
                      </a:solidFill>
                      <a:prstDash val="solid"/>
                      <a:round/>
                      <a:headEnd type="none" w="med" len="med"/>
                      <a:tailEnd type="none" w="med" len="med"/>
                    </a:lnR>
                    <a:lnT w="28575"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rgbClr val="FF9900"/>
                    </a:solidFill>
                  </a:tcPr>
                </a:tc>
                <a:tc>
                  <a:txBody>
                    <a:bodyPr/>
                    <a:lstStyle/>
                    <a:p>
                      <a:pPr marL="233363" marR="0" lvl="0" indent="-233363" algn="l" defTabSz="914400" rtl="0" eaLnBrk="1" fontAlgn="base" latinLnBrk="0" hangingPunct="1">
                        <a:lnSpc>
                          <a:spcPct val="95000"/>
                        </a:lnSpc>
                        <a:spcBef>
                          <a:spcPct val="0"/>
                        </a:spcBef>
                        <a:spcAft>
                          <a:spcPct val="35000"/>
                        </a:spcAft>
                        <a:buClr>
                          <a:srgbClr val="678BA8"/>
                        </a:buClr>
                        <a:buSzTx/>
                        <a:buFontTx/>
                        <a:buNone/>
                        <a:tabLst/>
                      </a:pPr>
                      <a:r>
                        <a:rPr kumimoji="0" lang="en-US" sz="1400" b="1" i="0" u="none" strike="noStrike" cap="none" normalizeH="0" baseline="0" smtClean="0">
                          <a:ln>
                            <a:noFill/>
                          </a:ln>
                          <a:solidFill>
                            <a:schemeClr val="bg1"/>
                          </a:solidFill>
                          <a:effectLst/>
                          <a:latin typeface="Arial Black" pitchFamily="48" charset="0"/>
                          <a:ea typeface="ＭＳ 明朝" pitchFamily="48" charset="-128"/>
                        </a:rPr>
                        <a:t>Recommendation</a:t>
                      </a:r>
                    </a:p>
                  </a:txBody>
                  <a:tcPr horzOverflow="overflow">
                    <a:lnL w="3175" cap="flat" cmpd="sng" algn="ctr">
                      <a:solidFill>
                        <a:schemeClr val="bg2"/>
                      </a:solidFill>
                      <a:prstDash val="solid"/>
                      <a:round/>
                      <a:headEnd type="none" w="med" len="med"/>
                      <a:tailEnd type="none" w="med" len="med"/>
                    </a:lnL>
                    <a:lnR w="28575" cap="flat" cmpd="sng" algn="ctr">
                      <a:solidFill>
                        <a:schemeClr val="bg2"/>
                      </a:solidFill>
                      <a:prstDash val="solid"/>
                      <a:round/>
                      <a:headEnd type="none" w="med" len="med"/>
                      <a:tailEnd type="none" w="med" len="med"/>
                    </a:lnR>
                    <a:lnT w="28575"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solidFill>
                      <a:srgbClr val="FF9900"/>
                    </a:solidFill>
                  </a:tcPr>
                </a:tc>
              </a:tr>
              <a:tr h="592138">
                <a:tc>
                  <a:txBody>
                    <a:bodyPr/>
                    <a:lstStyle/>
                    <a:p>
                      <a:pPr marL="0" marR="0" lvl="0" indent="0" algn="ctr" defTabSz="914400" rtl="0" eaLnBrk="1" fontAlgn="base" latinLnBrk="0" hangingPunct="1">
                        <a:lnSpc>
                          <a:spcPct val="95000"/>
                        </a:lnSpc>
                        <a:spcBef>
                          <a:spcPct val="0"/>
                        </a:spcBef>
                        <a:spcAft>
                          <a:spcPct val="35000"/>
                        </a:spcAft>
                        <a:buClr>
                          <a:srgbClr val="678BA8"/>
                        </a:buClr>
                        <a:buSzTx/>
                        <a:buFontTx/>
                        <a:buNone/>
                        <a:tabLst/>
                      </a:pPr>
                      <a:r>
                        <a:rPr kumimoji="0" lang="en-US" sz="2000" b="0" i="0" u="none" strike="noStrike" cap="none" normalizeH="0" baseline="0" smtClean="0">
                          <a:ln>
                            <a:noFill/>
                          </a:ln>
                          <a:solidFill>
                            <a:schemeClr val="tx1"/>
                          </a:solidFill>
                          <a:effectLst/>
                          <a:latin typeface="Arial Black" pitchFamily="48" charset="0"/>
                        </a:rPr>
                        <a:t>1</a:t>
                      </a:r>
                    </a:p>
                  </a:txBody>
                  <a:tcPr horzOverflow="overflow">
                    <a:lnL w="28575"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1" i="0" u="none" strike="noStrike" cap="none" normalizeH="0" baseline="0" smtClean="0">
                          <a:ln>
                            <a:noFill/>
                          </a:ln>
                          <a:solidFill>
                            <a:srgbClr val="005395"/>
                          </a:solidFill>
                          <a:effectLst/>
                          <a:latin typeface="Arial" charset="0"/>
                        </a:rPr>
                        <a:t>Data Inventory &amp; Classification</a:t>
                      </a:r>
                    </a:p>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0" i="1" u="none" strike="noStrike" cap="none" normalizeH="0" baseline="0" smtClean="0">
                          <a:ln>
                            <a:noFill/>
                          </a:ln>
                          <a:solidFill>
                            <a:schemeClr val="tx1"/>
                          </a:solidFill>
                          <a:effectLst/>
                          <a:latin typeface="Arial" charset="0"/>
                        </a:rPr>
                        <a:t>Figure out where the important date lives. Start there.</a:t>
                      </a:r>
                    </a:p>
                  </a:txBody>
                  <a:tcPr horzOverflow="overflow">
                    <a:lnL w="12700" cap="flat" cmpd="sng" algn="ctr">
                      <a:solidFill>
                        <a:schemeClr val="bg2"/>
                      </a:solidFill>
                      <a:prstDash val="solid"/>
                      <a:round/>
                      <a:headEnd type="none" w="med" len="med"/>
                      <a:tailEnd type="none" w="med" len="med"/>
                    </a:lnL>
                    <a:lnR w="28575"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r>
              <a:tr h="615950">
                <a:tc>
                  <a:txBody>
                    <a:bodyPr/>
                    <a:lstStyle/>
                    <a:p>
                      <a:pPr marL="0" marR="0" lvl="0" indent="0" algn="ctr" defTabSz="914400" rtl="0" eaLnBrk="1" fontAlgn="base" latinLnBrk="0" hangingPunct="1">
                        <a:lnSpc>
                          <a:spcPct val="95000"/>
                        </a:lnSpc>
                        <a:spcBef>
                          <a:spcPct val="0"/>
                        </a:spcBef>
                        <a:spcAft>
                          <a:spcPct val="35000"/>
                        </a:spcAft>
                        <a:buClr>
                          <a:srgbClr val="678BA8"/>
                        </a:buClr>
                        <a:buSzTx/>
                        <a:buFontTx/>
                        <a:buNone/>
                        <a:tabLst/>
                      </a:pPr>
                      <a:r>
                        <a:rPr kumimoji="0" lang="en-US" sz="2000" b="0" i="0" u="none" strike="noStrike" cap="none" normalizeH="0" baseline="0" smtClean="0">
                          <a:ln>
                            <a:noFill/>
                          </a:ln>
                          <a:solidFill>
                            <a:schemeClr val="tx1"/>
                          </a:solidFill>
                          <a:effectLst/>
                          <a:latin typeface="Arial Black" pitchFamily="48" charset="0"/>
                          <a:ea typeface="ＭＳ 明朝" pitchFamily="48" charset="-128"/>
                        </a:rPr>
                        <a:t>2</a:t>
                      </a:r>
                    </a:p>
                  </a:txBody>
                  <a:tcPr horzOverflow="overflow">
                    <a:lnL w="28575"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1" i="0" u="none" strike="noStrike" cap="none" normalizeH="0" baseline="0" smtClean="0">
                          <a:ln>
                            <a:noFill/>
                          </a:ln>
                          <a:solidFill>
                            <a:srgbClr val="005395"/>
                          </a:solidFill>
                          <a:effectLst/>
                          <a:latin typeface="Arial" charset="0"/>
                          <a:ea typeface="ＭＳ 明朝" pitchFamily="48" charset="-128"/>
                        </a:rPr>
                        <a:t>Encryption</a:t>
                      </a:r>
                    </a:p>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0" i="1" u="none" strike="noStrike" cap="none" normalizeH="0" baseline="0" smtClean="0">
                          <a:ln>
                            <a:noFill/>
                          </a:ln>
                          <a:solidFill>
                            <a:schemeClr val="tx1"/>
                          </a:solidFill>
                          <a:effectLst/>
                          <a:latin typeface="Arial" charset="0"/>
                          <a:ea typeface="ＭＳ 明朝" pitchFamily="48" charset="-128"/>
                        </a:rPr>
                        <a:t>Pick what works best for your business, critical data first.</a:t>
                      </a:r>
                    </a:p>
                  </a:txBody>
                  <a:tcPr horzOverflow="overflow">
                    <a:lnL w="12700" cap="flat" cmpd="sng" algn="ctr">
                      <a:solidFill>
                        <a:schemeClr val="bg2"/>
                      </a:solidFill>
                      <a:prstDash val="solid"/>
                      <a:round/>
                      <a:headEnd type="none" w="med" len="med"/>
                      <a:tailEnd type="none" w="med" len="med"/>
                    </a:lnL>
                    <a:lnR w="28575"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r>
              <a:tr h="596900">
                <a:tc>
                  <a:txBody>
                    <a:bodyPr/>
                    <a:lstStyle/>
                    <a:p>
                      <a:pPr marL="0" marR="0" lvl="0" indent="0" algn="ctr" defTabSz="914400" rtl="0" eaLnBrk="1" fontAlgn="base" latinLnBrk="0" hangingPunct="1">
                        <a:lnSpc>
                          <a:spcPct val="95000"/>
                        </a:lnSpc>
                        <a:spcBef>
                          <a:spcPct val="0"/>
                        </a:spcBef>
                        <a:spcAft>
                          <a:spcPct val="35000"/>
                        </a:spcAft>
                        <a:buClr>
                          <a:srgbClr val="678BA8"/>
                        </a:buClr>
                        <a:buSzTx/>
                        <a:buFontTx/>
                        <a:buNone/>
                        <a:tabLst/>
                      </a:pPr>
                      <a:r>
                        <a:rPr kumimoji="0" lang="en-US" sz="2000" b="0" i="0" u="none" strike="noStrike" cap="none" normalizeH="0" baseline="0" smtClean="0">
                          <a:ln>
                            <a:noFill/>
                          </a:ln>
                          <a:solidFill>
                            <a:schemeClr val="tx1"/>
                          </a:solidFill>
                          <a:effectLst/>
                          <a:latin typeface="Arial Black" pitchFamily="48" charset="0"/>
                          <a:ea typeface="ＭＳ 明朝" pitchFamily="48" charset="-128"/>
                        </a:rPr>
                        <a:t>3</a:t>
                      </a:r>
                    </a:p>
                  </a:txBody>
                  <a:tcPr horzOverflow="overflow">
                    <a:lnL w="28575"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1" i="0" u="none" strike="noStrike" cap="none" normalizeH="0" baseline="0" smtClean="0">
                          <a:ln>
                            <a:noFill/>
                          </a:ln>
                          <a:solidFill>
                            <a:srgbClr val="005395"/>
                          </a:solidFill>
                          <a:effectLst/>
                          <a:latin typeface="Arial" charset="0"/>
                          <a:ea typeface="ＭＳ 明朝" pitchFamily="48" charset="-128"/>
                        </a:rPr>
                        <a:t>Awareness &amp; Training</a:t>
                      </a:r>
                    </a:p>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0" i="1" u="none" strike="noStrike" cap="none" normalizeH="0" baseline="0" smtClean="0">
                          <a:ln>
                            <a:noFill/>
                          </a:ln>
                          <a:solidFill>
                            <a:schemeClr val="tx1"/>
                          </a:solidFill>
                          <a:effectLst/>
                          <a:latin typeface="Arial" charset="0"/>
                          <a:ea typeface="ＭＳ 明朝" pitchFamily="48" charset="-128"/>
                        </a:rPr>
                        <a:t>For travelers/remote workers, critical data handlers &amp; everyone else.</a:t>
                      </a:r>
                    </a:p>
                  </a:txBody>
                  <a:tcPr horzOverflow="overflow">
                    <a:lnL w="12700" cap="flat" cmpd="sng" algn="ctr">
                      <a:solidFill>
                        <a:schemeClr val="bg2"/>
                      </a:solidFill>
                      <a:prstDash val="solid"/>
                      <a:round/>
                      <a:headEnd type="none" w="med" len="med"/>
                      <a:tailEnd type="none" w="med" len="med"/>
                    </a:lnL>
                    <a:lnR w="28575"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r>
              <a:tr h="558800">
                <a:tc>
                  <a:txBody>
                    <a:bodyPr/>
                    <a:lstStyle/>
                    <a:p>
                      <a:pPr marL="0" marR="0" lvl="0" indent="0" algn="ctr" defTabSz="914400" rtl="0" eaLnBrk="1" fontAlgn="base" latinLnBrk="0" hangingPunct="1">
                        <a:lnSpc>
                          <a:spcPct val="95000"/>
                        </a:lnSpc>
                        <a:spcBef>
                          <a:spcPct val="0"/>
                        </a:spcBef>
                        <a:spcAft>
                          <a:spcPct val="35000"/>
                        </a:spcAft>
                        <a:buClr>
                          <a:srgbClr val="678BA8"/>
                        </a:buClr>
                        <a:buSzTx/>
                        <a:buFontTx/>
                        <a:buNone/>
                        <a:tabLst/>
                      </a:pPr>
                      <a:r>
                        <a:rPr kumimoji="0" lang="en-US" sz="2000" b="0" i="0" u="none" strike="noStrike" cap="none" normalizeH="0" baseline="0" smtClean="0">
                          <a:ln>
                            <a:noFill/>
                          </a:ln>
                          <a:solidFill>
                            <a:schemeClr val="tx1"/>
                          </a:solidFill>
                          <a:effectLst/>
                          <a:latin typeface="Arial Black" pitchFamily="48" charset="0"/>
                          <a:ea typeface="ＭＳ 明朝" pitchFamily="48" charset="-128"/>
                        </a:rPr>
                        <a:t>4</a:t>
                      </a:r>
                    </a:p>
                  </a:txBody>
                  <a:tcPr horzOverflow="overflow">
                    <a:lnL w="28575"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1" i="0" u="none" strike="noStrike" cap="none" normalizeH="0" baseline="0" smtClean="0">
                          <a:ln>
                            <a:noFill/>
                          </a:ln>
                          <a:solidFill>
                            <a:srgbClr val="005395"/>
                          </a:solidFill>
                          <a:effectLst/>
                          <a:latin typeface="Arial" charset="0"/>
                          <a:ea typeface="ＭＳ 明朝" pitchFamily="48" charset="-128"/>
                        </a:rPr>
                        <a:t>Process, Process, Process</a:t>
                      </a:r>
                    </a:p>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0" i="1" u="none" strike="noStrike" cap="none" normalizeH="0" baseline="0" smtClean="0">
                          <a:ln>
                            <a:noFill/>
                          </a:ln>
                          <a:solidFill>
                            <a:schemeClr val="tx1"/>
                          </a:solidFill>
                          <a:effectLst/>
                          <a:latin typeface="Arial" charset="0"/>
                          <a:ea typeface="ＭＳ 明朝" pitchFamily="48" charset="-128"/>
                        </a:rPr>
                        <a:t>Helpdesk authentication, termination process, contractor lifecycle, etc.</a:t>
                      </a:r>
                      <a:endParaRPr kumimoji="0" lang="en-US" sz="1000" b="0" i="0" u="none" strike="noStrike" cap="none" normalizeH="0" baseline="0" smtClean="0">
                        <a:ln>
                          <a:noFill/>
                        </a:ln>
                        <a:solidFill>
                          <a:schemeClr val="tx1"/>
                        </a:solidFill>
                        <a:effectLst/>
                        <a:latin typeface="Arial" charset="0"/>
                        <a:ea typeface="ＭＳ 明朝" pitchFamily="48" charset="-128"/>
                      </a:endParaRPr>
                    </a:p>
                  </a:txBody>
                  <a:tcPr horzOverflow="overflow">
                    <a:lnL w="12700" cap="flat" cmpd="sng" algn="ctr">
                      <a:solidFill>
                        <a:schemeClr val="bg2"/>
                      </a:solidFill>
                      <a:prstDash val="solid"/>
                      <a:round/>
                      <a:headEnd type="none" w="med" len="med"/>
                      <a:tailEnd type="none" w="med" len="med"/>
                    </a:lnL>
                    <a:lnR w="28575"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r>
              <a:tr h="439738">
                <a:tc>
                  <a:txBody>
                    <a:bodyPr/>
                    <a:lstStyle/>
                    <a:p>
                      <a:pPr marL="0" marR="0" lvl="0" indent="0" algn="ctr" defTabSz="914400" rtl="0" eaLnBrk="1" fontAlgn="base" latinLnBrk="0" hangingPunct="1">
                        <a:lnSpc>
                          <a:spcPct val="95000"/>
                        </a:lnSpc>
                        <a:spcBef>
                          <a:spcPct val="0"/>
                        </a:spcBef>
                        <a:spcAft>
                          <a:spcPct val="35000"/>
                        </a:spcAft>
                        <a:buClr>
                          <a:srgbClr val="678BA8"/>
                        </a:buClr>
                        <a:buSzTx/>
                        <a:buFontTx/>
                        <a:buNone/>
                        <a:tabLst/>
                      </a:pPr>
                      <a:r>
                        <a:rPr kumimoji="0" lang="en-US" sz="2000" b="0" i="0" u="none" strike="noStrike" cap="none" normalizeH="0" baseline="0" smtClean="0">
                          <a:ln>
                            <a:noFill/>
                          </a:ln>
                          <a:solidFill>
                            <a:schemeClr val="tx1"/>
                          </a:solidFill>
                          <a:effectLst/>
                          <a:latin typeface="Arial Black" pitchFamily="48" charset="0"/>
                          <a:ea typeface="ＭＳ 明朝" pitchFamily="48" charset="-128"/>
                        </a:rPr>
                        <a:t>5</a:t>
                      </a:r>
                    </a:p>
                  </a:txBody>
                  <a:tcPr horzOverflow="overflow">
                    <a:lnL w="28575"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1" i="0" u="none" strike="noStrike" cap="none" normalizeH="0" baseline="0" smtClean="0">
                          <a:ln>
                            <a:noFill/>
                          </a:ln>
                          <a:solidFill>
                            <a:srgbClr val="005395"/>
                          </a:solidFill>
                          <a:effectLst/>
                          <a:latin typeface="Arial" charset="0"/>
                          <a:ea typeface="ＭＳ 明朝" pitchFamily="48" charset="-128"/>
                        </a:rPr>
                        <a:t>Segmentation &amp; Separation of Duties</a:t>
                      </a:r>
                    </a:p>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0" i="1" u="none" strike="noStrike" cap="none" normalizeH="0" baseline="0" smtClean="0">
                          <a:ln>
                            <a:noFill/>
                          </a:ln>
                          <a:solidFill>
                            <a:schemeClr val="tx1"/>
                          </a:solidFill>
                          <a:effectLst/>
                          <a:latin typeface="Arial" charset="0"/>
                          <a:ea typeface="ＭＳ 明朝" pitchFamily="48" charset="-128"/>
                        </a:rPr>
                        <a:t>Networks &amp; employees– don’t let the fox (or the hens!) watch the henhouse</a:t>
                      </a:r>
                      <a:endParaRPr kumimoji="0" lang="en-US" sz="1000" b="0" i="0" u="none" strike="noStrike" cap="none" normalizeH="0" baseline="0" smtClean="0">
                        <a:ln>
                          <a:noFill/>
                        </a:ln>
                        <a:solidFill>
                          <a:schemeClr val="tx1"/>
                        </a:solidFill>
                        <a:effectLst/>
                        <a:latin typeface="Arial" charset="0"/>
                        <a:ea typeface="ＭＳ 明朝" pitchFamily="48" charset="-128"/>
                      </a:endParaRPr>
                    </a:p>
                  </a:txBody>
                  <a:tcPr horzOverflow="overflow">
                    <a:lnL w="12700" cap="flat" cmpd="sng" algn="ctr">
                      <a:solidFill>
                        <a:schemeClr val="bg2"/>
                      </a:solidFill>
                      <a:prstDash val="solid"/>
                      <a:round/>
                      <a:headEnd type="none" w="med" len="med"/>
                      <a:tailEnd type="none" w="med" len="med"/>
                    </a:lnL>
                    <a:lnR w="28575"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r>
              <a:tr h="439738">
                <a:tc>
                  <a:txBody>
                    <a:bodyPr/>
                    <a:lstStyle/>
                    <a:p>
                      <a:pPr marL="0" marR="0" lvl="0" indent="0" algn="ctr" defTabSz="914400" rtl="0" eaLnBrk="1" fontAlgn="base" latinLnBrk="0" hangingPunct="1">
                        <a:lnSpc>
                          <a:spcPct val="95000"/>
                        </a:lnSpc>
                        <a:spcBef>
                          <a:spcPct val="0"/>
                        </a:spcBef>
                        <a:spcAft>
                          <a:spcPct val="35000"/>
                        </a:spcAft>
                        <a:buClr>
                          <a:srgbClr val="678BA8"/>
                        </a:buClr>
                        <a:buSzTx/>
                        <a:buFontTx/>
                        <a:buNone/>
                        <a:tabLst/>
                      </a:pPr>
                      <a:r>
                        <a:rPr kumimoji="0" lang="en-US" sz="2000" b="0" i="0" u="none" strike="noStrike" cap="none" normalizeH="0" baseline="0" smtClean="0">
                          <a:ln>
                            <a:noFill/>
                          </a:ln>
                          <a:solidFill>
                            <a:schemeClr val="tx1"/>
                          </a:solidFill>
                          <a:effectLst/>
                          <a:latin typeface="Arial Black" pitchFamily="48" charset="0"/>
                          <a:ea typeface="ＭＳ 明朝" pitchFamily="48" charset="-128"/>
                        </a:rPr>
                        <a:t>6</a:t>
                      </a:r>
                    </a:p>
                  </a:txBody>
                  <a:tcPr horzOverflow="overflow">
                    <a:lnL w="28575"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1" i="0" u="none" strike="noStrike" cap="none" normalizeH="0" baseline="0" smtClean="0">
                          <a:ln>
                            <a:noFill/>
                          </a:ln>
                          <a:solidFill>
                            <a:srgbClr val="005395"/>
                          </a:solidFill>
                          <a:effectLst/>
                          <a:latin typeface="Arial" charset="0"/>
                          <a:ea typeface="ＭＳ 明朝" pitchFamily="48" charset="-128"/>
                        </a:rPr>
                        <a:t>Know Thy Perimeter</a:t>
                      </a:r>
                    </a:p>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0" i="1" u="none" strike="noStrike" cap="none" normalizeH="0" baseline="0" smtClean="0">
                          <a:ln>
                            <a:noFill/>
                          </a:ln>
                          <a:solidFill>
                            <a:schemeClr val="tx1"/>
                          </a:solidFill>
                          <a:effectLst/>
                          <a:latin typeface="Arial" charset="0"/>
                          <a:ea typeface="ＭＳ 明朝" pitchFamily="48" charset="-128"/>
                        </a:rPr>
                        <a:t>Wireless audits &amp; overall vulnerability management prevent “easy” hacks</a:t>
                      </a:r>
                      <a:endParaRPr kumimoji="0" lang="en-US" sz="1000" b="0" i="0" u="none" strike="noStrike" cap="none" normalizeH="0" baseline="0" smtClean="0">
                        <a:ln>
                          <a:noFill/>
                        </a:ln>
                        <a:solidFill>
                          <a:schemeClr val="tx1"/>
                        </a:solidFill>
                        <a:effectLst/>
                        <a:latin typeface="Arial" charset="0"/>
                        <a:ea typeface="ＭＳ 明朝" pitchFamily="48" charset="-128"/>
                      </a:endParaRPr>
                    </a:p>
                  </a:txBody>
                  <a:tcPr horzOverflow="overflow">
                    <a:lnL w="12700" cap="flat" cmpd="sng" algn="ctr">
                      <a:solidFill>
                        <a:schemeClr val="bg2"/>
                      </a:solidFill>
                      <a:prstDash val="solid"/>
                      <a:round/>
                      <a:headEnd type="none" w="med" len="med"/>
                      <a:tailEnd type="none" w="med" len="med"/>
                    </a:lnL>
                    <a:lnR w="28575"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r>
              <a:tr h="439738">
                <a:tc>
                  <a:txBody>
                    <a:bodyPr/>
                    <a:lstStyle/>
                    <a:p>
                      <a:pPr marL="0" marR="0" lvl="0" indent="0" algn="ctr" defTabSz="914400" rtl="0" eaLnBrk="1" fontAlgn="base" latinLnBrk="0" hangingPunct="1">
                        <a:lnSpc>
                          <a:spcPct val="95000"/>
                        </a:lnSpc>
                        <a:spcBef>
                          <a:spcPct val="0"/>
                        </a:spcBef>
                        <a:spcAft>
                          <a:spcPct val="35000"/>
                        </a:spcAft>
                        <a:buClr>
                          <a:srgbClr val="678BA8"/>
                        </a:buClr>
                        <a:buSzTx/>
                        <a:buFontTx/>
                        <a:buNone/>
                        <a:tabLst/>
                      </a:pPr>
                      <a:r>
                        <a:rPr kumimoji="0" lang="en-US" sz="2000" b="0" i="0" u="none" strike="noStrike" cap="none" normalizeH="0" baseline="0" smtClean="0">
                          <a:ln>
                            <a:noFill/>
                          </a:ln>
                          <a:solidFill>
                            <a:schemeClr val="tx1"/>
                          </a:solidFill>
                          <a:effectLst/>
                          <a:latin typeface="Arial Black" pitchFamily="48" charset="0"/>
                          <a:ea typeface="ＭＳ 明朝" pitchFamily="48" charset="-128"/>
                        </a:rPr>
                        <a:t>7</a:t>
                      </a:r>
                    </a:p>
                  </a:txBody>
                  <a:tcPr horzOverflow="overflow">
                    <a:lnL w="28575"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1" i="0" u="none" strike="noStrike" cap="none" normalizeH="0" baseline="0" smtClean="0">
                          <a:ln>
                            <a:noFill/>
                          </a:ln>
                          <a:solidFill>
                            <a:srgbClr val="005395"/>
                          </a:solidFill>
                          <a:effectLst/>
                          <a:latin typeface="Arial" charset="0"/>
                          <a:ea typeface="ＭＳ 明朝" pitchFamily="48" charset="-128"/>
                        </a:rPr>
                        <a:t>Develop Secure Applications</a:t>
                      </a:r>
                    </a:p>
                    <a:p>
                      <a:pPr marL="0" marR="0" lvl="0" indent="0" algn="l" defTabSz="914400" rtl="0" eaLnBrk="1" fontAlgn="base" latinLnBrk="0" hangingPunct="1">
                        <a:lnSpc>
                          <a:spcPct val="95000"/>
                        </a:lnSpc>
                        <a:spcBef>
                          <a:spcPct val="0"/>
                        </a:spcBef>
                        <a:spcAft>
                          <a:spcPct val="35000"/>
                        </a:spcAft>
                        <a:buClr>
                          <a:srgbClr val="678BA8"/>
                        </a:buClr>
                        <a:buSzTx/>
                        <a:buFontTx/>
                        <a:buNone/>
                        <a:tabLst/>
                      </a:pPr>
                      <a:r>
                        <a:rPr kumimoji="0" lang="en-US" sz="1000" b="0" i="1" u="none" strike="noStrike" cap="none" normalizeH="0" baseline="0" smtClean="0">
                          <a:ln>
                            <a:noFill/>
                          </a:ln>
                          <a:solidFill>
                            <a:schemeClr val="tx1"/>
                          </a:solidFill>
                          <a:effectLst/>
                          <a:latin typeface="Arial" charset="0"/>
                          <a:ea typeface="ＭＳ 明朝" pitchFamily="48" charset="-128"/>
                        </a:rPr>
                        <a:t>Cheapest and best means of protecting applications is to develop them securely</a:t>
                      </a:r>
                      <a:endParaRPr kumimoji="0" lang="en-US" sz="1000" b="0" i="0" u="none" strike="noStrike" cap="none" normalizeH="0" baseline="0" smtClean="0">
                        <a:ln>
                          <a:noFill/>
                        </a:ln>
                        <a:solidFill>
                          <a:schemeClr val="tx1"/>
                        </a:solidFill>
                        <a:effectLst/>
                        <a:latin typeface="Arial" charset="0"/>
                        <a:ea typeface="ＭＳ 明朝" pitchFamily="48" charset="-128"/>
                      </a:endParaRPr>
                    </a:p>
                  </a:txBody>
                  <a:tcPr horzOverflow="overflow">
                    <a:lnL w="12700" cap="flat" cmpd="sng" algn="ctr">
                      <a:solidFill>
                        <a:schemeClr val="bg2"/>
                      </a:solidFill>
                      <a:prstDash val="solid"/>
                      <a:round/>
                      <a:headEnd type="none" w="med" len="med"/>
                      <a:tailEnd type="none" w="med" len="med"/>
                    </a:lnL>
                    <a:lnR w="28575"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r>
              <a:tr h="438150">
                <a:tc>
                  <a:txBody>
                    <a:bodyPr/>
                    <a:lstStyle/>
                    <a:p>
                      <a:pPr marL="233363" marR="0" lvl="0" indent="-233363" algn="ctr" defTabSz="914400" rtl="0" eaLnBrk="1" fontAlgn="base" latinLnBrk="0" hangingPunct="1">
                        <a:lnSpc>
                          <a:spcPct val="95000"/>
                        </a:lnSpc>
                        <a:spcBef>
                          <a:spcPct val="0"/>
                        </a:spcBef>
                        <a:spcAft>
                          <a:spcPct val="35000"/>
                        </a:spcAft>
                        <a:buClr>
                          <a:srgbClr val="678BA8"/>
                        </a:buClr>
                        <a:buSzTx/>
                        <a:buFontTx/>
                        <a:buNone/>
                        <a:tabLst/>
                      </a:pPr>
                      <a:r>
                        <a:rPr kumimoji="0" lang="en-US" sz="2000" b="0" i="0" u="none" strike="noStrike" cap="none" normalizeH="0" baseline="0" smtClean="0">
                          <a:ln>
                            <a:noFill/>
                          </a:ln>
                          <a:solidFill>
                            <a:schemeClr val="tx1"/>
                          </a:solidFill>
                          <a:effectLst/>
                          <a:latin typeface="Arial Black" pitchFamily="48" charset="0"/>
                          <a:ea typeface="ＭＳ 明朝" pitchFamily="48" charset="-128"/>
                        </a:rPr>
                        <a:t>8</a:t>
                      </a:r>
                    </a:p>
                  </a:txBody>
                  <a:tcPr horzOverflow="overflow">
                    <a:lnL w="28575"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28575" cap="flat" cmpd="sng" algn="ctr">
                      <a:solidFill>
                        <a:schemeClr val="bg2"/>
                      </a:solidFill>
                      <a:prstDash val="solid"/>
                      <a:round/>
                      <a:headEnd type="none" w="med" len="med"/>
                      <a:tailEnd type="none" w="med" len="med"/>
                    </a:lnB>
                    <a:lnTlToBr>
                      <a:noFill/>
                    </a:lnTlToBr>
                    <a:lnBlToTr>
                      <a:noFill/>
                    </a:lnBlToTr>
                    <a:noFill/>
                  </a:tcPr>
                </a:tc>
                <a:tc>
                  <a:txBody>
                    <a:bodyPr/>
                    <a:lstStyle/>
                    <a:p>
                      <a:pPr marL="233363" marR="0" lvl="0" indent="-233363" algn="l" defTabSz="914400" rtl="0" eaLnBrk="1" fontAlgn="base" latinLnBrk="0" hangingPunct="1">
                        <a:lnSpc>
                          <a:spcPct val="95000"/>
                        </a:lnSpc>
                        <a:spcBef>
                          <a:spcPct val="0"/>
                        </a:spcBef>
                        <a:spcAft>
                          <a:spcPct val="35000"/>
                        </a:spcAft>
                        <a:buClr>
                          <a:srgbClr val="678BA8"/>
                        </a:buClr>
                        <a:buSzTx/>
                        <a:buFontTx/>
                        <a:buNone/>
                        <a:tabLst/>
                      </a:pPr>
                      <a:r>
                        <a:rPr kumimoji="0" lang="en-US" sz="1000" b="1" i="0" u="none" strike="noStrike" cap="none" normalizeH="0" baseline="0" smtClean="0">
                          <a:ln>
                            <a:noFill/>
                          </a:ln>
                          <a:solidFill>
                            <a:srgbClr val="005395"/>
                          </a:solidFill>
                          <a:effectLst/>
                          <a:latin typeface="Arial" charset="0"/>
                          <a:ea typeface="ＭＳ 明朝" pitchFamily="48" charset="-128"/>
                        </a:rPr>
                        <a:t>New Technical Solutions</a:t>
                      </a:r>
                    </a:p>
                    <a:p>
                      <a:pPr marL="233363" marR="0" lvl="0" indent="-233363" algn="l" defTabSz="914400" rtl="0" eaLnBrk="1" fontAlgn="base" latinLnBrk="0" hangingPunct="1">
                        <a:lnSpc>
                          <a:spcPct val="95000"/>
                        </a:lnSpc>
                        <a:spcBef>
                          <a:spcPct val="0"/>
                        </a:spcBef>
                        <a:spcAft>
                          <a:spcPct val="35000"/>
                        </a:spcAft>
                        <a:buClr>
                          <a:srgbClr val="678BA8"/>
                        </a:buClr>
                        <a:buSzTx/>
                        <a:buFontTx/>
                        <a:buNone/>
                        <a:tabLst/>
                      </a:pPr>
                      <a:r>
                        <a:rPr kumimoji="0" lang="en-US" sz="1000" b="0" i="1" u="none" strike="noStrike" cap="none" normalizeH="0" baseline="0" smtClean="0">
                          <a:ln>
                            <a:noFill/>
                          </a:ln>
                          <a:solidFill>
                            <a:schemeClr val="tx1"/>
                          </a:solidFill>
                          <a:effectLst/>
                          <a:latin typeface="Arial" charset="0"/>
                          <a:ea typeface="ＭＳ 明朝" pitchFamily="48" charset="-128"/>
                        </a:rPr>
                        <a:t>Do the basics but also consider solutions such as data leakage &amp; lojack</a:t>
                      </a:r>
                      <a:endParaRPr kumimoji="0" lang="en-US" sz="1000" b="0" i="0" u="none" strike="noStrike" cap="none" normalizeH="0" baseline="0" smtClean="0">
                        <a:ln>
                          <a:noFill/>
                        </a:ln>
                        <a:solidFill>
                          <a:schemeClr val="tx1"/>
                        </a:solidFill>
                        <a:effectLst/>
                        <a:latin typeface="Arial" charset="0"/>
                        <a:ea typeface="ＭＳ 明朝" pitchFamily="48" charset="-128"/>
                      </a:endParaRPr>
                    </a:p>
                  </a:txBody>
                  <a:tcPr horzOverflow="overflow">
                    <a:lnL w="12700" cap="flat" cmpd="sng" algn="ctr">
                      <a:solidFill>
                        <a:schemeClr val="bg2"/>
                      </a:solidFill>
                      <a:prstDash val="solid"/>
                      <a:round/>
                      <a:headEnd type="none" w="med" len="med"/>
                      <a:tailEnd type="none" w="med" len="med"/>
                    </a:lnL>
                    <a:lnR w="28575"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28575" cap="flat" cmpd="sng" algn="ctr">
                      <a:solidFill>
                        <a:schemeClr val="bg2"/>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
          <p:cNvSpPr>
            <a:spLocks noGrp="1"/>
          </p:cNvSpPr>
          <p:nvPr>
            <p:ph type="sldNum" sz="quarter" idx="10"/>
          </p:nvPr>
        </p:nvSpPr>
        <p:spPr/>
        <p:txBody>
          <a:bodyPr/>
          <a:lstStyle/>
          <a:p>
            <a:pPr>
              <a:defRPr/>
            </a:pPr>
            <a:fld id="{4BFB18DC-9269-43C4-846C-82D45DC28712}" type="slidenum">
              <a:rPr lang="en-US"/>
              <a:pPr>
                <a:defRPr/>
              </a:pPr>
              <a:t>31</a:t>
            </a:fld>
            <a:endParaRPr lang="en-US"/>
          </a:p>
        </p:txBody>
      </p:sp>
      <p:sp>
        <p:nvSpPr>
          <p:cNvPr id="33795" name="Rectangle 2"/>
          <p:cNvSpPr>
            <a:spLocks noChangeArrowheads="1"/>
          </p:cNvSpPr>
          <p:nvPr/>
        </p:nvSpPr>
        <p:spPr bwMode="auto">
          <a:xfrm>
            <a:off x="3057525" y="2392363"/>
            <a:ext cx="3314700" cy="3468687"/>
          </a:xfrm>
          <a:prstGeom prst="rect">
            <a:avLst/>
          </a:prstGeom>
          <a:noFill/>
          <a:ln w="9525">
            <a:noFill/>
            <a:miter lim="800000"/>
            <a:headEnd/>
            <a:tailEnd/>
          </a:ln>
        </p:spPr>
        <p:txBody>
          <a:bodyPr lIns="92075" tIns="46038" rIns="92075" bIns="46038">
            <a:spAutoFit/>
          </a:bodyPr>
          <a:lstStyle/>
          <a:p>
            <a:pPr algn="ctr">
              <a:lnSpc>
                <a:spcPct val="80000"/>
              </a:lnSpc>
              <a:spcBef>
                <a:spcPct val="50000"/>
              </a:spcBef>
            </a:pPr>
            <a:r>
              <a:rPr lang="en-US" sz="27700" b="1">
                <a:solidFill>
                  <a:schemeClr val="accent2"/>
                </a:solidFill>
                <a:latin typeface="Arial" charset="0"/>
                <a:cs typeface="Times New Roman" pitchFamily="-112" charset="0"/>
              </a:rPr>
              <a:t>&amp;</a:t>
            </a:r>
          </a:p>
        </p:txBody>
      </p:sp>
      <p:sp>
        <p:nvSpPr>
          <p:cNvPr id="33796" name="Text Box 3"/>
          <p:cNvSpPr txBox="1">
            <a:spLocks noChangeArrowheads="1"/>
          </p:cNvSpPr>
          <p:nvPr/>
        </p:nvSpPr>
        <p:spPr bwMode="auto">
          <a:xfrm>
            <a:off x="4905375" y="3455988"/>
            <a:ext cx="3313113" cy="762000"/>
          </a:xfrm>
          <a:prstGeom prst="rect">
            <a:avLst/>
          </a:prstGeom>
          <a:noFill/>
          <a:ln w="9525">
            <a:noFill/>
            <a:miter lim="800000"/>
            <a:headEnd/>
            <a:tailEnd/>
          </a:ln>
        </p:spPr>
        <p:txBody>
          <a:bodyPr>
            <a:spAutoFit/>
          </a:bodyPr>
          <a:lstStyle/>
          <a:p>
            <a:pPr eaLnBrk="1" hangingPunct="1"/>
            <a:r>
              <a:rPr lang="en-US" sz="4400" b="1">
                <a:solidFill>
                  <a:srgbClr val="678BA8"/>
                </a:solidFill>
                <a:latin typeface="Arial Black" pitchFamily="48" charset="0"/>
              </a:rPr>
              <a:t>ANSWERS</a:t>
            </a:r>
          </a:p>
        </p:txBody>
      </p:sp>
      <p:sp>
        <p:nvSpPr>
          <p:cNvPr id="33797" name="Text Box 4"/>
          <p:cNvSpPr txBox="1">
            <a:spLocks noChangeArrowheads="1"/>
          </p:cNvSpPr>
          <p:nvPr/>
        </p:nvSpPr>
        <p:spPr bwMode="auto">
          <a:xfrm>
            <a:off x="615950" y="3441700"/>
            <a:ext cx="3898900" cy="762000"/>
          </a:xfrm>
          <a:prstGeom prst="rect">
            <a:avLst/>
          </a:prstGeom>
          <a:noFill/>
          <a:ln w="9525">
            <a:noFill/>
            <a:miter lim="800000"/>
            <a:headEnd/>
            <a:tailEnd/>
          </a:ln>
        </p:spPr>
        <p:txBody>
          <a:bodyPr>
            <a:spAutoFit/>
          </a:bodyPr>
          <a:lstStyle/>
          <a:p>
            <a:pPr eaLnBrk="1" hangingPunct="1">
              <a:spcBef>
                <a:spcPct val="50000"/>
              </a:spcBef>
            </a:pPr>
            <a:r>
              <a:rPr lang="en-US" sz="4400" b="1">
                <a:solidFill>
                  <a:srgbClr val="678BA8"/>
                </a:solidFill>
                <a:latin typeface="Arial Black" pitchFamily="48" charset="0"/>
              </a:rPr>
              <a:t>QUESTIONS</a:t>
            </a:r>
          </a:p>
        </p:txBody>
      </p:sp>
      <p:sp>
        <p:nvSpPr>
          <p:cNvPr id="33798" name="Text Box 5"/>
          <p:cNvSpPr txBox="1">
            <a:spLocks noChangeArrowheads="1"/>
          </p:cNvSpPr>
          <p:nvPr/>
        </p:nvSpPr>
        <p:spPr bwMode="auto">
          <a:xfrm>
            <a:off x="923925" y="4903788"/>
            <a:ext cx="4630738" cy="1004887"/>
          </a:xfrm>
          <a:prstGeom prst="rect">
            <a:avLst/>
          </a:prstGeom>
          <a:noFill/>
          <a:ln w="9525">
            <a:noFill/>
            <a:miter lim="800000"/>
            <a:headEnd/>
            <a:tailEnd/>
          </a:ln>
        </p:spPr>
        <p:txBody>
          <a:bodyPr wrap="none">
            <a:spAutoFit/>
          </a:bodyPr>
          <a:lstStyle/>
          <a:p>
            <a:pPr eaLnBrk="1" hangingPunct="1">
              <a:spcBef>
                <a:spcPct val="50000"/>
              </a:spcBef>
            </a:pPr>
            <a:r>
              <a:rPr lang="en-US" sz="2400">
                <a:latin typeface="Arial" charset="0"/>
              </a:rPr>
              <a:t>John McCumber</a:t>
            </a:r>
          </a:p>
          <a:p>
            <a:pPr eaLnBrk="1" hangingPunct="1">
              <a:spcBef>
                <a:spcPct val="50000"/>
              </a:spcBef>
            </a:pPr>
            <a:r>
              <a:rPr lang="en-US" sz="2400">
                <a:latin typeface="Arial" charset="0"/>
              </a:rPr>
              <a:t>john_mccumber@symantec.com</a:t>
            </a:r>
          </a:p>
        </p:txBody>
      </p:sp>
    </p:spTree>
  </p:cSld>
  <p:clrMapOvr>
    <a:masterClrMapping/>
  </p:clrMapOvr>
  <p:transition>
    <p:wipe dir="r"/>
  </p:transition>
  <p:timing>
    <p:tnLst>
      <p:par>
        <p:cTn id="1" dur="indefinite" restart="never" nodeType="tmRoot"/>
      </p:par>
    </p:tnLst>
  </p:timing>
</p:sld>
</file>

<file path=ppt/theme/theme1.xml><?xml version="1.0" encoding="utf-8"?>
<a:theme xmlns:a="http://schemas.openxmlformats.org/drawingml/2006/main" name="Standard_Template_2007">
  <a:themeElements>
    <a:clrScheme name="Standard_Template_2007 15">
      <a:dk1>
        <a:srgbClr val="000000"/>
      </a:dk1>
      <a:lt1>
        <a:srgbClr val="FFFFFF"/>
      </a:lt1>
      <a:dk2>
        <a:srgbClr val="000000"/>
      </a:dk2>
      <a:lt2>
        <a:srgbClr val="9A918C"/>
      </a:lt2>
      <a:accent1>
        <a:srgbClr val="848561"/>
      </a:accent1>
      <a:accent2>
        <a:srgbClr val="E6BA00"/>
      </a:accent2>
      <a:accent3>
        <a:srgbClr val="FFFFFF"/>
      </a:accent3>
      <a:accent4>
        <a:srgbClr val="000000"/>
      </a:accent4>
      <a:accent5>
        <a:srgbClr val="C2C2B7"/>
      </a:accent5>
      <a:accent6>
        <a:srgbClr val="D0A800"/>
      </a:accent6>
      <a:hlink>
        <a:srgbClr val="4D6883"/>
      </a:hlink>
      <a:folHlink>
        <a:srgbClr val="F27F1A"/>
      </a:folHlink>
    </a:clrScheme>
    <a:fontScheme name="Standard_Template_2007">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Symantec Sans" pitchFamily="-112"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Symantec Sans" pitchFamily="-112" charset="0"/>
          </a:defRPr>
        </a:defPPr>
      </a:lstStyle>
    </a:lnDef>
  </a:objectDefaults>
  <a:extraClrSchemeLst>
    <a:extraClrScheme>
      <a:clrScheme name="Standard_Template_200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_Template_2007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_Template_2007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_Template_2007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_Template_2007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_Template_2007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_Template_2007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_Template_2007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_Template_2007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_Template_2007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_Template_2007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_Template_2007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Standard_Template_2007 13">
        <a:dk1>
          <a:srgbClr val="000000"/>
        </a:dk1>
        <a:lt1>
          <a:srgbClr val="FFFFFF"/>
        </a:lt1>
        <a:dk2>
          <a:srgbClr val="000000"/>
        </a:dk2>
        <a:lt2>
          <a:srgbClr val="808080"/>
        </a:lt2>
        <a:accent1>
          <a:srgbClr val="F27F1A"/>
        </a:accent1>
        <a:accent2>
          <a:srgbClr val="4D6883"/>
        </a:accent2>
        <a:accent3>
          <a:srgbClr val="FFFFFF"/>
        </a:accent3>
        <a:accent4>
          <a:srgbClr val="000000"/>
        </a:accent4>
        <a:accent5>
          <a:srgbClr val="F7C0AB"/>
        </a:accent5>
        <a:accent6>
          <a:srgbClr val="455E76"/>
        </a:accent6>
        <a:hlink>
          <a:srgbClr val="E6BA00"/>
        </a:hlink>
        <a:folHlink>
          <a:srgbClr val="848561"/>
        </a:folHlink>
      </a:clrScheme>
      <a:clrMap bg1="lt1" tx1="dk1" bg2="lt2" tx2="dk2" accent1="accent1" accent2="accent2" accent3="accent3" accent4="accent4" accent5="accent5" accent6="accent6" hlink="hlink" folHlink="folHlink"/>
    </a:extraClrScheme>
    <a:extraClrScheme>
      <a:clrScheme name="Standard_Template_2007 14">
        <a:dk1>
          <a:srgbClr val="000000"/>
        </a:dk1>
        <a:lt1>
          <a:srgbClr val="FFFFFF"/>
        </a:lt1>
        <a:dk2>
          <a:srgbClr val="000000"/>
        </a:dk2>
        <a:lt2>
          <a:srgbClr val="9A918C"/>
        </a:lt2>
        <a:accent1>
          <a:srgbClr val="F27F1A"/>
        </a:accent1>
        <a:accent2>
          <a:srgbClr val="4D6883"/>
        </a:accent2>
        <a:accent3>
          <a:srgbClr val="FFFFFF"/>
        </a:accent3>
        <a:accent4>
          <a:srgbClr val="000000"/>
        </a:accent4>
        <a:accent5>
          <a:srgbClr val="F7C0AB"/>
        </a:accent5>
        <a:accent6>
          <a:srgbClr val="455E76"/>
        </a:accent6>
        <a:hlink>
          <a:srgbClr val="E6BA00"/>
        </a:hlink>
        <a:folHlink>
          <a:srgbClr val="848561"/>
        </a:folHlink>
      </a:clrScheme>
      <a:clrMap bg1="lt1" tx1="dk1" bg2="lt2" tx2="dk2" accent1="accent1" accent2="accent2" accent3="accent3" accent4="accent4" accent5="accent5" accent6="accent6" hlink="hlink" folHlink="folHlink"/>
    </a:extraClrScheme>
    <a:extraClrScheme>
      <a:clrScheme name="Standard_Template_2007 15">
        <a:dk1>
          <a:srgbClr val="000000"/>
        </a:dk1>
        <a:lt1>
          <a:srgbClr val="FFFFFF"/>
        </a:lt1>
        <a:dk2>
          <a:srgbClr val="000000"/>
        </a:dk2>
        <a:lt2>
          <a:srgbClr val="9A918C"/>
        </a:lt2>
        <a:accent1>
          <a:srgbClr val="848561"/>
        </a:accent1>
        <a:accent2>
          <a:srgbClr val="E6BA00"/>
        </a:accent2>
        <a:accent3>
          <a:srgbClr val="FFFFFF"/>
        </a:accent3>
        <a:accent4>
          <a:srgbClr val="000000"/>
        </a:accent4>
        <a:accent5>
          <a:srgbClr val="C2C2B7"/>
        </a:accent5>
        <a:accent6>
          <a:srgbClr val="D0A800"/>
        </a:accent6>
        <a:hlink>
          <a:srgbClr val="4D6883"/>
        </a:hlink>
        <a:folHlink>
          <a:srgbClr val="F27F1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r00nzilla:Applications:Microsoft Office 2004:Templates:My Templates:Standard_Template_2007.pot</Template>
  <TotalTime>17454</TotalTime>
  <Words>2562</Words>
  <PresentationFormat>On-screen Show (4:3)</PresentationFormat>
  <Paragraphs>343</Paragraphs>
  <Slides>31</Slides>
  <Notes>31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31</vt:i4>
      </vt:variant>
    </vt:vector>
  </HeadingPairs>
  <TitlesOfParts>
    <vt:vector size="45" baseType="lpstr">
      <vt:lpstr>Symantec Sans</vt:lpstr>
      <vt:lpstr>Arial</vt:lpstr>
      <vt:lpstr>Times</vt:lpstr>
      <vt:lpstr>Symbol</vt:lpstr>
      <vt:lpstr>TradeGothic-BoldTwo</vt:lpstr>
      <vt:lpstr>Wingdings</vt:lpstr>
      <vt:lpstr>MS PGothic</vt:lpstr>
      <vt:lpstr>Verdana</vt:lpstr>
      <vt:lpstr>Times New Roman</vt:lpstr>
      <vt:lpstr>SymantecSans</vt:lpstr>
      <vt:lpstr>Arial Black</vt:lpstr>
      <vt:lpstr>ＭＳ 明朝</vt:lpstr>
      <vt:lpstr>Helvetica</vt:lpstr>
      <vt:lpstr>Standard_Template_2007</vt:lpstr>
      <vt:lpstr>Internet Security Threat Report Volume XII: Worms, Bots, and BotNets  </vt:lpstr>
      <vt:lpstr>Today’s Discussion</vt:lpstr>
      <vt:lpstr>Symantec™ Global Intelligence Network</vt:lpstr>
      <vt:lpstr>Threat Evolution</vt:lpstr>
      <vt:lpstr>It’s a Market Economy…</vt:lpstr>
      <vt:lpstr>…and business is booming!</vt:lpstr>
      <vt:lpstr>Attacks in Stages</vt:lpstr>
      <vt:lpstr>Change in Tactics and Targets</vt:lpstr>
      <vt:lpstr>Increasing Regional Focus</vt:lpstr>
      <vt:lpstr>Internet Security Threat Report Volume XII Key Facts and Figures</vt:lpstr>
      <vt:lpstr>Attack Trends Malicious Activity</vt:lpstr>
      <vt:lpstr>Attack Trends Underground Economy Servers</vt:lpstr>
      <vt:lpstr>Attack Trends Data Breaches </vt:lpstr>
      <vt:lpstr>Attack Trends Bot Networks</vt:lpstr>
      <vt:lpstr>Vulnerability Trends Browser Vulnerabilities and W.O.E.</vt:lpstr>
      <vt:lpstr>Vulnerability Trends Browser plug-in vulnerabilities </vt:lpstr>
      <vt:lpstr>Vulnerability Trends Unpatched vulnerabilities by vendor </vt:lpstr>
      <vt:lpstr>Vulnerability Trends Additional Metrics</vt:lpstr>
      <vt:lpstr>Malicious Code Trends Multiple infections </vt:lpstr>
      <vt:lpstr>Malicious Code Trends Types</vt:lpstr>
      <vt:lpstr>Malicious Code Trends Threats to Confidential Information</vt:lpstr>
      <vt:lpstr>Malicious Code Trend Propagation Vectors</vt:lpstr>
      <vt:lpstr>Malicious Code Trends Malcode targeting online gaming </vt:lpstr>
      <vt:lpstr>The Rapid Evolution of Fraud</vt:lpstr>
      <vt:lpstr>Phishing By the numbers…</vt:lpstr>
      <vt:lpstr>Phishing Top Countries Hosting Phishing Sites</vt:lpstr>
      <vt:lpstr>Phishing Automated phishing toolkits </vt:lpstr>
      <vt:lpstr>Spam By the numbers…</vt:lpstr>
      <vt:lpstr>Spam Country of Origin</vt:lpstr>
      <vt:lpstr>Critical priorities and steps</vt:lpstr>
      <vt:lpstr>Slide 31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ISTR XII</dc:title>
  <dc:subject>Symantec</dc:subject>
  <dc:creator>John McCumber</dc:creator>
  <cp:lastModifiedBy>devans</cp:lastModifiedBy>
  <cp:revision>117</cp:revision>
  <dcterms:modified xsi:type="dcterms:W3CDTF">2008-02-12T17:47:44Z</dcterms:modified>
</cp:coreProperties>
</file>